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oboto Thin"/>
      <p:regular r:id="rId49"/>
      <p:bold r:id="rId50"/>
      <p:italic r:id="rId51"/>
      <p:boldItalic r:id="rId52"/>
    </p:embeddedFont>
    <p:embeddedFont>
      <p:font typeface="Roboto"/>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Inconsolata"/>
      <p:regular r:id="rId63"/>
      <p:bold r:id="rId64"/>
    </p:embeddedFont>
    <p:embeddedFont>
      <p:font typeface="Roboto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26">
          <p15:clr>
            <a:srgbClr val="A4A3A4"/>
          </p15:clr>
        </p15:guide>
        <p15:guide id="2" pos="5400">
          <p15:clr>
            <a:srgbClr val="A4A3A4"/>
          </p15:clr>
        </p15:guide>
        <p15:guide id="3" orient="horz" pos="1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DCA7AC5-AE60-4F8B-B3B8-EBA962FE7D37}">
  <a:tblStyle styleId="{8DCA7AC5-AE60-4F8B-B3B8-EBA962FE7D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26" orient="horz"/>
        <p:guide pos="5400"/>
        <p:guide pos="13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Inconsolata-bold.fntdata"/><Relationship Id="rId63" Type="http://schemas.openxmlformats.org/officeDocument/2006/relationships/font" Target="fonts/Inconsolata-regular.fntdata"/><Relationship Id="rId22" Type="http://schemas.openxmlformats.org/officeDocument/2006/relationships/slide" Target="slides/slide15.xml"/><Relationship Id="rId66" Type="http://schemas.openxmlformats.org/officeDocument/2006/relationships/font" Target="fonts/RobotoLight-bold.fntdata"/><Relationship Id="rId21" Type="http://schemas.openxmlformats.org/officeDocument/2006/relationships/slide" Target="slides/slide14.xml"/><Relationship Id="rId65" Type="http://schemas.openxmlformats.org/officeDocument/2006/relationships/font" Target="fonts/RobotoLight-regular.fntdata"/><Relationship Id="rId24" Type="http://schemas.openxmlformats.org/officeDocument/2006/relationships/slide" Target="slides/slide17.xml"/><Relationship Id="rId68" Type="http://schemas.openxmlformats.org/officeDocument/2006/relationships/font" Target="fonts/RobotoLight-boldItalic.fntdata"/><Relationship Id="rId23" Type="http://schemas.openxmlformats.org/officeDocument/2006/relationships/slide" Target="slides/slide16.xml"/><Relationship Id="rId67" Type="http://schemas.openxmlformats.org/officeDocument/2006/relationships/font" Target="fonts/RobotoLight-italic.fntdata"/><Relationship Id="rId60" Type="http://schemas.openxmlformats.org/officeDocument/2006/relationships/font" Target="fonts/RobotoMedium-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regular.fntdata"/><Relationship Id="rId52" Type="http://schemas.openxmlformats.org/officeDocument/2006/relationships/font" Target="fonts/RobotoThin-boldItalic.fntdata"/><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RobotoMedium-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RobotoMedium-italic.fntdata"/><Relationship Id="rId14" Type="http://schemas.openxmlformats.org/officeDocument/2006/relationships/slide" Target="slides/slide7.xml"/><Relationship Id="rId58" Type="http://schemas.openxmlformats.org/officeDocument/2006/relationships/font" Target="fonts/Robot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406b1f0b09_2_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406b1f0b09_2_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37" name="Google Shape;1037;g406b1f0b09_2_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4f38ced9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4f38ced9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406b1f0b09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g406b1f0b09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6" name="Google Shape;1136;g406b1f0b09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406b1f0b09_2_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g406b1f0b09_2_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5" name="Google Shape;1145;g406b1f0b09_2_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f38ced9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f38ced9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06b1f0b09_2_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g406b1f0b09_2_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5" name="Google Shape;1165;g406b1f0b09_2_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406b1f0b09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g406b1f0b09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4" name="Google Shape;1174;g406b1f0b09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06b1f0b09_2_10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406b1f0b09_2_10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81" name="Google Shape;1181;g406b1f0b09_2_10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c79554c24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4c79554c24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406b1f0b09_2_12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g406b1f0b09_2_12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shutterstock_391065901</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
        <p:nvSpPr>
          <p:cNvPr id="1214" name="Google Shape;1214;g406b1f0b09_2_12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b1f0b09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b1f0b09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b1f0b09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406b1f0b09_2_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g406b1f0b09_2_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shutterstock_1128769874</a:t>
            </a:r>
            <a:endParaRPr b="0" i="0" sz="1100" u="none" cap="none" strike="noStrike">
              <a:solidFill>
                <a:schemeClr val="dk1"/>
              </a:solidFill>
              <a:latin typeface="Calibri"/>
              <a:ea typeface="Calibri"/>
              <a:cs typeface="Calibri"/>
              <a:sym typeface="Calibri"/>
            </a:endParaRPr>
          </a:p>
        </p:txBody>
      </p:sp>
      <p:sp>
        <p:nvSpPr>
          <p:cNvPr id="1045" name="Google Shape;1045;g406b1f0b09_2_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f38ced9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4f38ced9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4f38ced9b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f38ced9b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06b1f0b09_2_1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g406b1f0b09_2_1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4" name="Google Shape;1274;g406b1f0b09_2_1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406b1f0b09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g406b1f0b09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1" name="Google Shape;1281;g406b1f0b09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406b1f0b09_2_1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g406b1f0b09_2_1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8" name="Google Shape;1288;g406b1f0b09_2_1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06b1f0b09_2_18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406b1f0b09_2_18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95" name="Google Shape;1295;g406b1f0b09_2_18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406b1f0b09_2_1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g406b1f0b09_2_1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12" name="Google Shape;1312;g406b1f0b09_2_1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406b1f0b09_2_1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g406b1f0b09_2_1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21" name="Google Shape;1321;g406b1f0b09_2_1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4c79554c24_0_2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4c79554c24_0_2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4f38ced9b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4f38ced9b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06b1f0b09_2_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406b1f0b09_2_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2" name="Google Shape;1052;g406b1f0b09_2_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06b1f0b09_2_2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406b1f0b09_2_2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51" name="Google Shape;1351;g406b1f0b09_2_2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4f38ced9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4f38ced9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4c7c553e5d_0_9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4c7c553e5d_0_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66" name="Google Shape;1366;g4c7c553e5d_0_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4f38ced9bf_0_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g4f38ced9bf_0_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5" name="Google Shape;1385;g4f38ced9bf_0_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f38ced9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f38ced9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4c7c553e5d_0_1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4c7c553e5d_0_11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8" name="Google Shape;1398;g4c7c553e5d_0_11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06b1f0b09_2_2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g406b1f0b09_2_2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shutterstock_678350425</a:t>
            </a:r>
            <a:endParaRPr b="0" i="0" sz="1100" u="none" cap="none" strike="noStrike">
              <a:solidFill>
                <a:schemeClr val="dk1"/>
              </a:solidFill>
              <a:latin typeface="Calibri"/>
              <a:ea typeface="Calibri"/>
              <a:cs typeface="Calibri"/>
              <a:sym typeface="Calibri"/>
            </a:endParaRPr>
          </a:p>
        </p:txBody>
      </p:sp>
      <p:sp>
        <p:nvSpPr>
          <p:cNvPr id="1417" name="Google Shape;1417;g406b1f0b09_2_2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06b1f0b09_2_2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g406b1f0b09_2_2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24" name="Google Shape;1424;g406b1f0b09_2_2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4f38ced9bf_0_7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4f38ced9bf_0_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0" name="Google Shape;1430;g4f38ced9bf_0_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06b1f0b09_2_26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406b1f0b09_2_26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7" name="Google Shape;1437;g406b1f0b09_2_26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406b1f0b09_2_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406b1f0b09_2_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1" name="Google Shape;1061;g406b1f0b09_2_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4f38ced9b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4f38ced9b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406b1f0b09_2_2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g406b1f0b09_2_2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3" name="Google Shape;1463;g406b1f0b09_2_2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4c7c553e5d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g4c7c553e5d_0_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2" name="Google Shape;1072;g4c7c553e5d_0_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b1f0b09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406b1f0b09_2_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8" name="Google Shape;1078;g406b1f0b09_2_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06b1f0b09_2_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g406b1f0b09_2_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9" name="Google Shape;1089;g406b1f0b09_2_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4c7c553e5d_0_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4c7c553e5d_0_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shutterstock_391065901</a:t>
            </a:r>
            <a:endParaRPr b="0" i="0" sz="1100" u="none" cap="none" strike="noStrike">
              <a:solidFill>
                <a:schemeClr val="dk1"/>
              </a:solidFill>
              <a:latin typeface="Calibri"/>
              <a:ea typeface="Calibri"/>
              <a:cs typeface="Calibri"/>
              <a:sym typeface="Calibri"/>
            </a:endParaRPr>
          </a:p>
        </p:txBody>
      </p:sp>
      <p:sp>
        <p:nvSpPr>
          <p:cNvPr id="1095" name="Google Shape;1095;g4c7c553e5d_0_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06b1f0b09_2_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406b1f0b09_2_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2" name="Google Shape;1122;g406b1f0b09_2_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 Id="rId4"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7.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3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3.png"/><Relationship Id="rId4" Type="http://schemas.openxmlformats.org/officeDocument/2006/relationships/image" Target="../media/image92.png"/><Relationship Id="rId5" Type="http://schemas.openxmlformats.org/officeDocument/2006/relationships/image" Target="../media/image4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48.png"/><Relationship Id="rId6" Type="http://schemas.openxmlformats.org/officeDocument/2006/relationships/image" Target="../media/image5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50.png"/><Relationship Id="rId4" Type="http://schemas.openxmlformats.org/officeDocument/2006/relationships/image" Target="../media/image45.png"/><Relationship Id="rId5" Type="http://schemas.openxmlformats.org/officeDocument/2006/relationships/image" Target="../media/image4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56.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53.png"/><Relationship Id="rId7"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52.png"/><Relationship Id="rId4" Type="http://schemas.openxmlformats.org/officeDocument/2006/relationships/image" Target="../media/image63.png"/><Relationship Id="rId5" Type="http://schemas.openxmlformats.org/officeDocument/2006/relationships/image" Target="../media/image68.png"/><Relationship Id="rId6" Type="http://schemas.openxmlformats.org/officeDocument/2006/relationships/image" Target="../media/image58.png"/><Relationship Id="rId7" Type="http://schemas.openxmlformats.org/officeDocument/2006/relationships/image" Target="../media/image6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64.png"/><Relationship Id="rId4" Type="http://schemas.openxmlformats.org/officeDocument/2006/relationships/image" Target="../media/image72.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65.png"/><Relationship Id="rId8" Type="http://schemas.openxmlformats.org/officeDocument/2006/relationships/image" Target="../media/image8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70.png"/><Relationship Id="rId4" Type="http://schemas.openxmlformats.org/officeDocument/2006/relationships/image" Target="../media/image80.png"/><Relationship Id="rId5" Type="http://schemas.openxmlformats.org/officeDocument/2006/relationships/image" Target="../media/image74.png"/><Relationship Id="rId6" Type="http://schemas.openxmlformats.org/officeDocument/2006/relationships/image" Target="../media/image77.png"/><Relationship Id="rId7" Type="http://schemas.openxmlformats.org/officeDocument/2006/relationships/image" Target="../media/image79.png"/><Relationship Id="rId8" Type="http://schemas.openxmlformats.org/officeDocument/2006/relationships/image" Target="../media/image7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95.png"/><Relationship Id="rId4" Type="http://schemas.openxmlformats.org/officeDocument/2006/relationships/image" Target="../media/image76.png"/><Relationship Id="rId5" Type="http://schemas.openxmlformats.org/officeDocument/2006/relationships/image" Target="../media/image85.png"/><Relationship Id="rId6" Type="http://schemas.openxmlformats.org/officeDocument/2006/relationships/image" Target="../media/image1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86.png"/><Relationship Id="rId4" Type="http://schemas.openxmlformats.org/officeDocument/2006/relationships/image" Target="../media/image89.png"/><Relationship Id="rId9" Type="http://schemas.openxmlformats.org/officeDocument/2006/relationships/image" Target="../media/image87.png"/><Relationship Id="rId5" Type="http://schemas.openxmlformats.org/officeDocument/2006/relationships/image" Target="../media/image84.png"/><Relationship Id="rId6" Type="http://schemas.openxmlformats.org/officeDocument/2006/relationships/image" Target="../media/image83.png"/><Relationship Id="rId7" Type="http://schemas.openxmlformats.org/officeDocument/2006/relationships/image" Target="../media/image91.png"/><Relationship Id="rId8" Type="http://schemas.openxmlformats.org/officeDocument/2006/relationships/image" Target="../media/image8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90.png"/><Relationship Id="rId4" Type="http://schemas.openxmlformats.org/officeDocument/2006/relationships/image" Target="../media/image96.png"/><Relationship Id="rId9" Type="http://schemas.openxmlformats.org/officeDocument/2006/relationships/image" Target="../media/image97.png"/><Relationship Id="rId5" Type="http://schemas.openxmlformats.org/officeDocument/2006/relationships/image" Target="../media/image94.png"/><Relationship Id="rId6" Type="http://schemas.openxmlformats.org/officeDocument/2006/relationships/image" Target="../media/image98.png"/><Relationship Id="rId7" Type="http://schemas.openxmlformats.org/officeDocument/2006/relationships/image" Target="../media/image93.png"/><Relationship Id="rId8" Type="http://schemas.openxmlformats.org/officeDocument/2006/relationships/image" Target="../media/image9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1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5" name="Google Shape;9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0" name="Shape 100"/>
        <p:cNvGrpSpPr/>
        <p:nvPr/>
      </p:nvGrpSpPr>
      <p:grpSpPr>
        <a:xfrm>
          <a:off x="0" y="0"/>
          <a:ext cx="0" cy="0"/>
          <a:chOff x="0" y="0"/>
          <a:chExt cx="0" cy="0"/>
        </a:xfrm>
      </p:grpSpPr>
      <p:sp>
        <p:nvSpPr>
          <p:cNvPr id="101" name="Google Shape;101;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 name="Google Shape;103;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 name="Google Shape;105;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 name="Google Shape;109;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1" name="Google Shape;111;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 name="Google Shape;113;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4" name="Google Shape;11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 name="Google Shape;119;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0" name="Google Shape;12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28" name="Google Shape;12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7" name="Google Shape;13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 name="Google Shape;142;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5" name="Google Shape;14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5" name="Google Shape;1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6" name="Google Shape;156;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57" name="Shape 157"/>
        <p:cNvGrpSpPr/>
        <p:nvPr/>
      </p:nvGrpSpPr>
      <p:grpSpPr>
        <a:xfrm>
          <a:off x="0" y="0"/>
          <a:ext cx="0" cy="0"/>
          <a:chOff x="0" y="0"/>
          <a:chExt cx="0" cy="0"/>
        </a:xfrm>
      </p:grpSpPr>
      <p:sp>
        <p:nvSpPr>
          <p:cNvPr id="158" name="Google Shape;158;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 name="Google Shape;15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1" name="Google Shape;161;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4" name="Google Shape;17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6" name="Shape 176"/>
        <p:cNvGrpSpPr/>
        <p:nvPr/>
      </p:nvGrpSpPr>
      <p:grpSpPr>
        <a:xfrm>
          <a:off x="0" y="0"/>
          <a:ext cx="0" cy="0"/>
          <a:chOff x="0" y="0"/>
          <a:chExt cx="0" cy="0"/>
        </a:xfrm>
      </p:grpSpPr>
      <p:sp>
        <p:nvSpPr>
          <p:cNvPr id="177" name="Google Shape;177;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8" name="Google Shape;17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9" name="Google Shape;179;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0" name="Google Shape;180;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5"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 name="Google Shape;189;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 name="Google Shape;19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 name="Google Shape;21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2"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6" name="Google Shape;246;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 name="Google Shape;248;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78"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 name="Google Shape;28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14"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 name="Google Shape;31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 name="Google Shape;320;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55" name="Shape 355"/>
        <p:cNvGrpSpPr/>
        <p:nvPr/>
      </p:nvGrpSpPr>
      <p:grpSpPr>
        <a:xfrm>
          <a:off x="0" y="0"/>
          <a:ext cx="0" cy="0"/>
          <a:chOff x="0" y="0"/>
          <a:chExt cx="0" cy="0"/>
        </a:xfrm>
      </p:grpSpPr>
      <p:sp>
        <p:nvSpPr>
          <p:cNvPr id="356" name="Google Shape;356;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01" name="Shape 401"/>
        <p:cNvGrpSpPr/>
        <p:nvPr/>
      </p:nvGrpSpPr>
      <p:grpSpPr>
        <a:xfrm>
          <a:off x="0" y="0"/>
          <a:ext cx="0" cy="0"/>
          <a:chOff x="0" y="0"/>
          <a:chExt cx="0" cy="0"/>
        </a:xfrm>
      </p:grpSpPr>
      <p:sp>
        <p:nvSpPr>
          <p:cNvPr id="402" name="Google Shape;40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 name="Google Shape;40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68"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5" name="Google Shape;47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10" name="Google Shape;510;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13"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 name="Google Shape;51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7" name="Google Shape;527;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3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49"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67"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85"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2" name="Google Shape;60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07"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3" name="Google Shape;623;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4" name="Google Shape;644;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49"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5" name="Google Shape;665;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70"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8" name="Google Shape;688;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94"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0" name="Google Shape;70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18"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2" name="Google Shape;72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6" name="Google Shape;736;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42"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66"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2" name="Google Shape;772;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6" name="Google Shape;786;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93"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7" name="Google Shape;797;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3" name="Google Shape;81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20"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4" name="Google Shape;82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0" name="Google Shape;84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7"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1" name="Google Shape;85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74" name="Shape 874"/>
        <p:cNvGrpSpPr/>
        <p:nvPr/>
      </p:nvGrpSpPr>
      <p:grpSpPr>
        <a:xfrm>
          <a:off x="0" y="0"/>
          <a:ext cx="0" cy="0"/>
          <a:chOff x="0" y="0"/>
          <a:chExt cx="0" cy="0"/>
        </a:xfrm>
      </p:grpSpPr>
      <p:sp>
        <p:nvSpPr>
          <p:cNvPr id="875" name="Google Shape;875;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7" name="Google Shape;877;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6" name="Google Shape;896;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04" name="Shape 904"/>
        <p:cNvGrpSpPr/>
        <p:nvPr/>
      </p:nvGrpSpPr>
      <p:grpSpPr>
        <a:xfrm>
          <a:off x="0" y="0"/>
          <a:ext cx="0" cy="0"/>
          <a:chOff x="0" y="0"/>
          <a:chExt cx="0" cy="0"/>
        </a:xfrm>
      </p:grpSpPr>
      <p:sp>
        <p:nvSpPr>
          <p:cNvPr id="905" name="Google Shape;90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9" name="Google Shape;909;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6" name="Google Shape;926;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4" name="Shape 934"/>
        <p:cNvGrpSpPr/>
        <p:nvPr/>
      </p:nvGrpSpPr>
      <p:grpSpPr>
        <a:xfrm>
          <a:off x="0" y="0"/>
          <a:ext cx="0" cy="0"/>
          <a:chOff x="0" y="0"/>
          <a:chExt cx="0" cy="0"/>
        </a:xfrm>
      </p:grpSpPr>
      <p:sp>
        <p:nvSpPr>
          <p:cNvPr id="935" name="Google Shape;93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9" name="Google Shape;93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6" name="Google Shape;956;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4" name="Shape 964"/>
        <p:cNvGrpSpPr/>
        <p:nvPr/>
      </p:nvGrpSpPr>
      <p:grpSpPr>
        <a:xfrm>
          <a:off x="0" y="0"/>
          <a:ext cx="0" cy="0"/>
          <a:chOff x="0" y="0"/>
          <a:chExt cx="0" cy="0"/>
        </a:xfrm>
      </p:grpSpPr>
      <p:sp>
        <p:nvSpPr>
          <p:cNvPr id="965" name="Google Shape;96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7" name="Google Shape;96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9" name="Google Shape;96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6" name="Google Shape;986;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994"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6" name="Google Shape;996;p6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0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3" name="Google Shape;1003;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_6">
    <p:spTree>
      <p:nvGrpSpPr>
        <p:cNvPr id="1006"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10"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4"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6" name="Google Shape;1016;p6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7" name="Google Shape;1017;p6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19" name="Google Shape;1019;p6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5" name="Google Shape;1025;p6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8"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2.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api.jquery.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01.png"/><Relationship Id="rId4" Type="http://schemas.openxmlformats.org/officeDocument/2006/relationships/image" Target="../media/image1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api.jquer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10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1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0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4.png"/><Relationship Id="rId6" Type="http://schemas.openxmlformats.org/officeDocument/2006/relationships/image" Target="../media/image1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16.png"/><Relationship Id="rId4" Type="http://schemas.openxmlformats.org/officeDocument/2006/relationships/image" Target="../media/image115.png"/><Relationship Id="rId5" Type="http://schemas.openxmlformats.org/officeDocument/2006/relationships/image" Target="../media/image117.png"/><Relationship Id="rId6" Type="http://schemas.openxmlformats.org/officeDocument/2006/relationships/image" Target="../media/image1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s://spin.atomicobject.com/2014/10/20/javascript-scope-closur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6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5.2</a:t>
            </a:r>
            <a:endParaRPr/>
          </a:p>
        </p:txBody>
      </p:sp>
      <p:sp>
        <p:nvSpPr>
          <p:cNvPr id="1040" name="Google Shape;1040;p6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jQuery Jubilee</a:t>
            </a:r>
            <a:endParaRPr/>
          </a:p>
        </p:txBody>
      </p:sp>
      <p:sp>
        <p:nvSpPr>
          <p:cNvPr id="1041" name="Google Shape;1041;p68"/>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31" name="Google Shape;1131;p7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1132" name="Google Shape;1132;p7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Pseudocode Captain Planet</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7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7 minutes</a:t>
            </a:r>
            <a:endParaRPr/>
          </a:p>
        </p:txBody>
      </p:sp>
      <p:sp>
        <p:nvSpPr>
          <p:cNvPr id="1139" name="Google Shape;1139;p78"/>
          <p:cNvSpPr txBox="1"/>
          <p:nvPr>
            <p:ph idx="1" type="subTitle"/>
          </p:nvPr>
        </p:nvSpPr>
        <p:spPr>
          <a:xfrm>
            <a:off x="0" y="675975"/>
            <a:ext cx="9144000" cy="3191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Examine the code for the Captain Planet game. Then, describe how this code works in five steps.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1. </a:t>
            </a:r>
            <a:endParaRPr/>
          </a:p>
          <a:p>
            <a:pPr indent="0" lvl="0" marL="0" rtl="0" algn="l">
              <a:spcBef>
                <a:spcPts val="600"/>
              </a:spcBef>
              <a:spcAft>
                <a:spcPts val="0"/>
              </a:spcAft>
              <a:buClr>
                <a:schemeClr val="dk1"/>
              </a:buClr>
              <a:buSzPts val="1100"/>
              <a:buFont typeface="Arial"/>
              <a:buNone/>
            </a:pPr>
            <a:r>
              <a:rPr lang="en"/>
              <a:t>2. </a:t>
            </a:r>
            <a:endParaRPr/>
          </a:p>
          <a:p>
            <a:pPr indent="0" lvl="0" marL="0" rtl="0" algn="l">
              <a:spcBef>
                <a:spcPts val="600"/>
              </a:spcBef>
              <a:spcAft>
                <a:spcPts val="0"/>
              </a:spcAft>
              <a:buClr>
                <a:schemeClr val="dk1"/>
              </a:buClr>
              <a:buSzPts val="1100"/>
              <a:buFont typeface="Arial"/>
              <a:buNone/>
            </a:pPr>
            <a:r>
              <a:rPr lang="en"/>
              <a:t>3. </a:t>
            </a:r>
            <a:endParaRPr/>
          </a:p>
          <a:p>
            <a:pPr indent="0" lvl="0" marL="0" rtl="0" algn="l">
              <a:spcBef>
                <a:spcPts val="600"/>
              </a:spcBef>
              <a:spcAft>
                <a:spcPts val="0"/>
              </a:spcAft>
              <a:buClr>
                <a:schemeClr val="dk1"/>
              </a:buClr>
              <a:buSzPts val="1100"/>
              <a:buFont typeface="Arial"/>
              <a:buNone/>
            </a:pPr>
            <a:r>
              <a:rPr lang="en"/>
              <a:t>4.</a:t>
            </a:r>
            <a:endParaRPr/>
          </a:p>
          <a:p>
            <a:pPr indent="0" lvl="0" marL="0" rtl="0" algn="l">
              <a:spcBef>
                <a:spcPts val="600"/>
              </a:spcBef>
              <a:spcAft>
                <a:spcPts val="600"/>
              </a:spcAft>
              <a:buNone/>
            </a:pPr>
            <a:r>
              <a:rPr lang="en"/>
              <a:t>5. </a:t>
            </a:r>
            <a:endParaRPr/>
          </a:p>
        </p:txBody>
      </p:sp>
      <p:sp>
        <p:nvSpPr>
          <p:cNvPr id="1140" name="Google Shape;114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a:t>
            </a:r>
            <a:r>
              <a:rPr lang="en">
                <a:latin typeface="Roboto Light"/>
                <a:ea typeface="Roboto Light"/>
                <a:cs typeface="Roboto Light"/>
                <a:sym typeface="Roboto Light"/>
              </a:rPr>
              <a:t>Pseudocode Captain Planet</a:t>
            </a:r>
            <a:endParaRPr>
              <a:latin typeface="Roboto Light"/>
              <a:ea typeface="Roboto Light"/>
              <a:cs typeface="Roboto Light"/>
              <a:sym typeface="Roboto Light"/>
            </a:endParaRPr>
          </a:p>
        </p:txBody>
      </p:sp>
      <p:sp>
        <p:nvSpPr>
          <p:cNvPr id="1141" name="Google Shape;1141;p7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Pseudocoding Captain Planet</a:t>
            </a:r>
            <a:endParaRPr/>
          </a:p>
        </p:txBody>
      </p:sp>
      <p:sp>
        <p:nvSpPr>
          <p:cNvPr id="1148" name="Google Shape;1148;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Solution:</a:t>
            </a:r>
            <a:endParaRPr/>
          </a:p>
        </p:txBody>
      </p:sp>
      <p:sp>
        <p:nvSpPr>
          <p:cNvPr id="1149" name="Google Shape;1149;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50" name="Google Shape;1150;p79"/>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Create a</a:t>
            </a:r>
            <a:r>
              <a:rPr lang="en"/>
              <a:t>n initial HTML layout using Bootstrap.</a:t>
            </a:r>
            <a:endParaRPr/>
          </a:p>
        </p:txBody>
      </p:sp>
      <p:sp>
        <p:nvSpPr>
          <p:cNvPr id="1151" name="Google Shape;1151;p7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Add a reference to jQuery.</a:t>
            </a:r>
            <a:endParaRPr/>
          </a:p>
        </p:txBody>
      </p:sp>
      <p:sp>
        <p:nvSpPr>
          <p:cNvPr id="1152" name="Google Shape;1152;p79"/>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Assign unique class names to k</a:t>
            </a:r>
            <a:r>
              <a:rPr lang="en"/>
              <a:t>ey buttons and images. </a:t>
            </a:r>
            <a:endParaRPr/>
          </a:p>
        </p:txBody>
      </p:sp>
      <p:sp>
        <p:nvSpPr>
          <p:cNvPr id="1153" name="Google Shape;1153;p79"/>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 </a:t>
            </a:r>
            <a:r>
              <a:rPr lang="en"/>
              <a:t>jQuery to capture when the corresponding buttons are clicked, using the </a:t>
            </a:r>
            <a:r>
              <a:rPr lang="en">
                <a:solidFill>
                  <a:srgbClr val="FFFFFF"/>
                </a:solidFill>
                <a:highlight>
                  <a:srgbClr val="000000"/>
                </a:highlight>
                <a:latin typeface="Inconsolata"/>
                <a:ea typeface="Inconsolata"/>
                <a:cs typeface="Inconsolata"/>
                <a:sym typeface="Inconsolata"/>
              </a:rPr>
              <a:t>$()</a:t>
            </a:r>
            <a:r>
              <a:rPr lang="en"/>
              <a:t> identifier with the class name inside.</a:t>
            </a:r>
            <a:endParaRPr/>
          </a:p>
        </p:txBody>
      </p:sp>
      <p:sp>
        <p:nvSpPr>
          <p:cNvPr id="1154" name="Google Shape;1154;p7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a:t>
            </a:r>
            <a:r>
              <a:rPr lang="en"/>
              <a:t>reate code that changes the CSS of target classes in response to click events.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60" name="Google Shape;1160;p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a:t>
            </a:r>
            <a:r>
              <a:rPr lang="en"/>
              <a:t> minutes</a:t>
            </a:r>
            <a:endParaRPr/>
          </a:p>
        </p:txBody>
      </p:sp>
      <p:sp>
        <p:nvSpPr>
          <p:cNvPr id="1161" name="Google Shape;1161;p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Create a Captain Planet Superpower </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Create a Captain Planet Superpower  </a:t>
            </a:r>
            <a:endParaRPr>
              <a:latin typeface="Roboto Light"/>
              <a:ea typeface="Roboto Light"/>
              <a:cs typeface="Roboto Light"/>
              <a:sym typeface="Roboto Light"/>
            </a:endParaRPr>
          </a:p>
        </p:txBody>
      </p:sp>
      <p:sp>
        <p:nvSpPr>
          <p:cNvPr id="1168" name="Google Shape;1168;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Review</a:t>
            </a:r>
            <a:r>
              <a:rPr lang="en"/>
              <a:t> the </a:t>
            </a:r>
            <a:r>
              <a:rPr lang="en"/>
              <a:t>jQuery API doc</a:t>
            </a:r>
            <a:r>
              <a:rPr lang="en"/>
              <a:t>umentation (</a:t>
            </a:r>
            <a:r>
              <a:rPr lang="en" u="sng">
                <a:solidFill>
                  <a:srgbClr val="0000FF"/>
                </a:solidFill>
                <a:hlinkClick r:id="rId3"/>
              </a:rPr>
              <a:t>api.jquery.com</a:t>
            </a:r>
            <a:r>
              <a:rPr lang="en"/>
              <a:t>). Then,</a:t>
            </a:r>
            <a:r>
              <a:rPr lang="en"/>
              <a:t> add a button of your own that gives Captain Planet a new power.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Examples:</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to…stretch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to…trigger a maniacal laugh.</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clones of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a shield</a:t>
            </a:r>
            <a:r>
              <a:rPr lang="en">
                <a:latin typeface="Roboto Light"/>
                <a:ea typeface="Roboto Light"/>
                <a:cs typeface="Roboto Light"/>
                <a:sym typeface="Roboto Light"/>
              </a:rPr>
              <a:t> </a:t>
            </a:r>
            <a:r>
              <a:rPr b="1" lang="en"/>
              <a:t>(</a:t>
            </a:r>
            <a:r>
              <a:rPr b="1" lang="en"/>
              <a:t>hint: border</a:t>
            </a:r>
            <a:r>
              <a:rPr b="1" lang="en"/>
              <a:t>)</a:t>
            </a:r>
            <a:r>
              <a:rPr lang="en">
                <a:latin typeface="Roboto Light"/>
                <a:ea typeface="Roboto Light"/>
                <a:cs typeface="Roboto Light"/>
                <a:sym typeface="Roboto Light"/>
              </a:rPr>
              <a: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fire or water </a:t>
            </a:r>
            <a:r>
              <a:rPr b="1" lang="en"/>
              <a:t>(hint: images)</a:t>
            </a:r>
            <a:r>
              <a:rPr lang="en">
                <a:latin typeface="Roboto Light"/>
                <a:ea typeface="Roboto Light"/>
                <a:cs typeface="Roboto Light"/>
                <a:sym typeface="Roboto Light"/>
              </a:rPr>
              <a:t>.</a:t>
            </a:r>
            <a:r>
              <a:rPr b="1"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69" name="Google Shape;1169;p8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12 minutes</a:t>
            </a:r>
            <a:endParaRPr/>
          </a:p>
        </p:txBody>
      </p:sp>
      <p:sp>
        <p:nvSpPr>
          <p:cNvPr id="1170" name="Google Shape;1170;p8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jQuery Recap</a:t>
            </a:r>
            <a:endParaRPr/>
          </a:p>
        </p:txBody>
      </p:sp>
      <p:sp>
        <p:nvSpPr>
          <p:cNvPr id="1177" name="Google Shape;1177;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in a Nutshell </a:t>
            </a:r>
            <a:endParaRPr/>
          </a:p>
        </p:txBody>
      </p:sp>
      <p:sp>
        <p:nvSpPr>
          <p:cNvPr id="1184" name="Google Shape;1184;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85" name="Google Shape;1185;p83"/>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83"/>
          <p:cNvGrpSpPr/>
          <p:nvPr/>
        </p:nvGrpSpPr>
        <p:grpSpPr>
          <a:xfrm>
            <a:off x="457200" y="997813"/>
            <a:ext cx="776889" cy="621300"/>
            <a:chOff x="457200" y="1378813"/>
            <a:chExt cx="776889" cy="621300"/>
          </a:xfrm>
        </p:grpSpPr>
        <p:sp>
          <p:nvSpPr>
            <p:cNvPr id="1187" name="Google Shape;1187;p8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8" name="Google Shape;1188;p8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83"/>
          <p:cNvGrpSpPr/>
          <p:nvPr/>
        </p:nvGrpSpPr>
        <p:grpSpPr>
          <a:xfrm>
            <a:off x="457200" y="1847725"/>
            <a:ext cx="776889" cy="621300"/>
            <a:chOff x="457200" y="1378813"/>
            <a:chExt cx="776889" cy="621300"/>
          </a:xfrm>
        </p:grpSpPr>
        <p:sp>
          <p:nvSpPr>
            <p:cNvPr id="1190" name="Google Shape;1190;p8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1" name="Google Shape;1191;p8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83"/>
          <p:cNvGrpSpPr/>
          <p:nvPr/>
        </p:nvGrpSpPr>
        <p:grpSpPr>
          <a:xfrm>
            <a:off x="457200" y="2692850"/>
            <a:ext cx="776889" cy="621300"/>
            <a:chOff x="457200" y="1378813"/>
            <a:chExt cx="776889" cy="621300"/>
          </a:xfrm>
        </p:grpSpPr>
        <p:sp>
          <p:nvSpPr>
            <p:cNvPr id="1193" name="Google Shape;1193;p8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94" name="Google Shape;1194;p8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83"/>
          <p:cNvSpPr txBox="1"/>
          <p:nvPr>
            <p:ph idx="1" type="subTitle"/>
          </p:nvPr>
        </p:nvSpPr>
        <p:spPr>
          <a:xfrm>
            <a:off x="-123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Find some HTML.</a:t>
            </a:r>
            <a:endParaRPr sz="1800">
              <a:latin typeface="Roboto"/>
              <a:ea typeface="Roboto"/>
              <a:cs typeface="Roboto"/>
              <a:sym typeface="Roboto"/>
            </a:endParaRPr>
          </a:p>
        </p:txBody>
      </p:sp>
      <p:sp>
        <p:nvSpPr>
          <p:cNvPr id="1196" name="Google Shape;1196;p83"/>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3"/>
          <p:cNvSpPr txBox="1"/>
          <p:nvPr>
            <p:ph idx="2" type="subTitle"/>
          </p:nvPr>
        </p:nvSpPr>
        <p:spPr>
          <a:xfrm>
            <a:off x="-12300" y="1852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Attach to an event.</a:t>
            </a:r>
            <a:endParaRPr sz="1800">
              <a:latin typeface="Roboto"/>
              <a:ea typeface="Roboto"/>
              <a:cs typeface="Roboto"/>
              <a:sym typeface="Roboto"/>
            </a:endParaRPr>
          </a:p>
        </p:txBody>
      </p:sp>
      <p:sp>
        <p:nvSpPr>
          <p:cNvPr id="1199" name="Google Shape;1199;p83"/>
          <p:cNvSpPr txBox="1"/>
          <p:nvPr>
            <p:ph idx="3"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Do something in response.</a:t>
            </a:r>
            <a:endParaRPr sz="1800">
              <a:latin typeface="Roboto"/>
              <a:ea typeface="Roboto"/>
              <a:cs typeface="Roboto"/>
              <a:sym typeface="Roboto"/>
            </a:endParaRPr>
          </a:p>
        </p:txBody>
      </p:sp>
      <p:pic>
        <p:nvPicPr>
          <p:cNvPr id="1200" name="Google Shape;1200;p83"/>
          <p:cNvPicPr preferRelativeResize="0"/>
          <p:nvPr/>
        </p:nvPicPr>
        <p:blipFill>
          <a:blip r:embed="rId3">
            <a:alphaModFix/>
          </a:blip>
          <a:stretch>
            <a:fillRect/>
          </a:stretch>
        </p:blipFill>
        <p:spPr>
          <a:xfrm>
            <a:off x="7613175" y="3481175"/>
            <a:ext cx="1256463" cy="12564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jQuery in a Nutshell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06" name="Google Shape;1206;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the jQuery $( ) identifier to capture HTML elements: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Then, we tie the element to a jQuery method of our choice to capture events</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Finally, we modify the selected element or add or remove elements from the DOM: </a:t>
            </a:r>
            <a:endParaRPr/>
          </a:p>
        </p:txBody>
      </p:sp>
      <p:sp>
        <p:nvSpPr>
          <p:cNvPr id="1207" name="Google Shape;1207;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graphicFrame>
        <p:nvGraphicFramePr>
          <p:cNvPr id="1208" name="Google Shape;1208;p84"/>
          <p:cNvGraphicFramePr/>
          <p:nvPr/>
        </p:nvGraphicFramePr>
        <p:xfrm>
          <a:off x="466725" y="1108750"/>
          <a:ext cx="3000000" cy="3000000"/>
        </p:xfrm>
        <a:graphic>
          <a:graphicData uri="http://schemas.openxmlformats.org/drawingml/2006/table">
            <a:tbl>
              <a:tblPr>
                <a:noFill/>
                <a:tableStyleId>{8DCA7AC5-AE60-4F8B-B3B8-EBA962FE7D37}</a:tableStyleId>
              </a:tblPr>
              <a:tblGrid>
                <a:gridCol w="2407475"/>
                <a:gridCol w="2407475"/>
              </a:tblGrid>
              <a:tr h="320975">
                <a:tc>
                  <a:txBody>
                    <a:bodyPr/>
                    <a:lstStyle/>
                    <a:p>
                      <a:pPr indent="0" lvl="0" marL="0" rtl="0" algn="ctr">
                        <a:spcBef>
                          <a:spcPts val="0"/>
                        </a:spcBef>
                        <a:spcAft>
                          <a:spcPts val="0"/>
                        </a:spcAft>
                        <a:buNone/>
                      </a:pPr>
                      <a:r>
                        <a:rPr lang="en">
                          <a:latin typeface="Inconsolata"/>
                          <a:ea typeface="Inconsolata"/>
                          <a:cs typeface="Inconsolata"/>
                          <a:sym typeface="Inconsolata"/>
                        </a:rPr>
                        <a:t>$(“.classname”)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$(“div”)</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20975">
                <a:tc>
                  <a:txBody>
                    <a:bodyPr/>
                    <a:lstStyle/>
                    <a:p>
                      <a:pPr indent="0" lvl="0" marL="0" rtl="0" algn="ctr">
                        <a:spcBef>
                          <a:spcPts val="0"/>
                        </a:spcBef>
                        <a:spcAft>
                          <a:spcPts val="0"/>
                        </a:spcAft>
                        <a:buNone/>
                      </a:pPr>
                      <a:r>
                        <a:rPr lang="en">
                          <a:latin typeface="Inconsolata"/>
                          <a:ea typeface="Inconsolata"/>
                          <a:cs typeface="Inconsolata"/>
                          <a:sym typeface="Inconsolata"/>
                        </a:rPr>
                        <a:t>$(“#idname”)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$(“p”)</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09" name="Google Shape;1209;p84"/>
          <p:cNvGraphicFramePr/>
          <p:nvPr/>
        </p:nvGraphicFramePr>
        <p:xfrm>
          <a:off x="466725" y="2782513"/>
          <a:ext cx="3000000" cy="3000000"/>
        </p:xfrm>
        <a:graphic>
          <a:graphicData uri="http://schemas.openxmlformats.org/drawingml/2006/table">
            <a:tbl>
              <a:tblPr>
                <a:noFill/>
                <a:tableStyleId>{8DCA7AC5-AE60-4F8B-B3B8-EBA962FE7D37}</a:tableStyleId>
              </a:tblPr>
              <a:tblGrid>
                <a:gridCol w="2407475"/>
                <a:gridCol w="2407475"/>
              </a:tblGrid>
              <a:tr h="320975">
                <a:tc>
                  <a:txBody>
                    <a:bodyPr/>
                    <a:lstStyle/>
                    <a:p>
                      <a:pPr indent="0" lvl="0" marL="0" rtl="0" algn="ctr">
                        <a:spcBef>
                          <a:spcPts val="0"/>
                        </a:spcBef>
                        <a:spcAft>
                          <a:spcPts val="0"/>
                        </a:spcAft>
                        <a:buNone/>
                      </a:pPr>
                      <a:r>
                        <a:rPr lang="en">
                          <a:latin typeface="Inconsolata"/>
                          <a:ea typeface="Inconsolata"/>
                          <a:cs typeface="Inconsolata"/>
                          <a:sym typeface="Inconsolata"/>
                        </a:rPr>
                        <a:t>.on(“click”)</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.ready()</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10" name="Google Shape;1210;p84"/>
          <p:cNvGraphicFramePr/>
          <p:nvPr/>
        </p:nvGraphicFramePr>
        <p:xfrm>
          <a:off x="466725" y="4335088"/>
          <a:ext cx="3000000" cy="3000000"/>
        </p:xfrm>
        <a:graphic>
          <a:graphicData uri="http://schemas.openxmlformats.org/drawingml/2006/table">
            <a:tbl>
              <a:tblPr>
                <a:noFill/>
                <a:tableStyleId>{8DCA7AC5-AE60-4F8B-B3B8-EBA962FE7D37}</a:tableStyleId>
              </a:tblPr>
              <a:tblGrid>
                <a:gridCol w="2422575"/>
                <a:gridCol w="2422575"/>
                <a:gridCol w="2422575"/>
              </a:tblGrid>
              <a:tr h="396200">
                <a:tc>
                  <a:txBody>
                    <a:bodyPr/>
                    <a:lstStyle/>
                    <a:p>
                      <a:pPr indent="0" lvl="0" marL="0" rtl="0" algn="ctr">
                        <a:spcBef>
                          <a:spcPts val="0"/>
                        </a:spcBef>
                        <a:spcAft>
                          <a:spcPts val="0"/>
                        </a:spcAft>
                        <a:buNone/>
                      </a:pPr>
                      <a:r>
                        <a:rPr lang="en">
                          <a:solidFill>
                            <a:schemeClr val="dk1"/>
                          </a:solidFill>
                          <a:latin typeface="Inconsolata"/>
                          <a:ea typeface="Inconsolata"/>
                          <a:cs typeface="Inconsolata"/>
                          <a:sym typeface="Inconsolata"/>
                        </a:rPr>
                        <a:t>.animate()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.append()</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.remove()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pic>
        <p:nvPicPr>
          <p:cNvPr id="1216" name="Google Shape;1216;p85"/>
          <p:cNvPicPr preferRelativeResize="0"/>
          <p:nvPr/>
        </p:nvPicPr>
        <p:blipFill rotWithShape="1">
          <a:blip r:embed="rId3">
            <a:alphaModFix/>
          </a:blip>
          <a:srcRect b="0" l="0" r="0" t="0"/>
          <a:stretch/>
        </p:blipFill>
        <p:spPr>
          <a:xfrm>
            <a:off x="457188" y="766684"/>
            <a:ext cx="6376772" cy="1000278"/>
          </a:xfrm>
          <a:prstGeom prst="rect">
            <a:avLst/>
          </a:prstGeom>
          <a:noFill/>
          <a:ln>
            <a:noFill/>
          </a:ln>
        </p:spPr>
      </p:pic>
      <p:sp>
        <p:nvSpPr>
          <p:cNvPr id="1217" name="Google Shape;1217;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A Common Example</a:t>
            </a:r>
            <a:endParaRPr/>
          </a:p>
        </p:txBody>
      </p:sp>
      <p:sp>
        <p:nvSpPr>
          <p:cNvPr id="1218" name="Google Shape;1218;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19" name="Google Shape;1219;p85"/>
          <p:cNvSpPr/>
          <p:nvPr/>
        </p:nvSpPr>
        <p:spPr>
          <a:xfrm>
            <a:off x="1352550" y="21408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5"/>
          <p:cNvGrpSpPr/>
          <p:nvPr/>
        </p:nvGrpSpPr>
        <p:grpSpPr>
          <a:xfrm>
            <a:off x="457200" y="2140813"/>
            <a:ext cx="776889" cy="621300"/>
            <a:chOff x="457200" y="1378813"/>
            <a:chExt cx="776889" cy="621300"/>
          </a:xfrm>
        </p:grpSpPr>
        <p:sp>
          <p:nvSpPr>
            <p:cNvPr id="1221" name="Google Shape;1221;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22" name="Google Shape;1222;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5"/>
          <p:cNvGrpSpPr/>
          <p:nvPr/>
        </p:nvGrpSpPr>
        <p:grpSpPr>
          <a:xfrm>
            <a:off x="5041500" y="2139625"/>
            <a:ext cx="776889" cy="621300"/>
            <a:chOff x="457200" y="1378813"/>
            <a:chExt cx="776889" cy="621300"/>
          </a:xfrm>
        </p:grpSpPr>
        <p:sp>
          <p:nvSpPr>
            <p:cNvPr id="1224" name="Google Shape;1224;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25" name="Google Shape;1225;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5"/>
          <p:cNvSpPr txBox="1"/>
          <p:nvPr>
            <p:ph idx="1" type="subTitle"/>
          </p:nvPr>
        </p:nvSpPr>
        <p:spPr>
          <a:xfrm>
            <a:off x="0" y="2160000"/>
            <a:ext cx="3857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 the Grow button.</a:t>
            </a:r>
            <a:endParaRPr>
              <a:latin typeface="Roboto"/>
              <a:ea typeface="Roboto"/>
              <a:cs typeface="Roboto"/>
              <a:sym typeface="Roboto"/>
            </a:endParaRPr>
          </a:p>
        </p:txBody>
      </p:sp>
      <p:sp>
        <p:nvSpPr>
          <p:cNvPr id="1227" name="Google Shape;1227;p85"/>
          <p:cNvSpPr/>
          <p:nvPr/>
        </p:nvSpPr>
        <p:spPr>
          <a:xfrm>
            <a:off x="5936850" y="21420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5"/>
          <p:cNvSpPr txBox="1"/>
          <p:nvPr>
            <p:ph idx="2" type="subTitle"/>
          </p:nvPr>
        </p:nvSpPr>
        <p:spPr>
          <a:xfrm>
            <a:off x="4664650" y="2144450"/>
            <a:ext cx="4206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Make</a:t>
            </a:r>
            <a:r>
              <a:rPr lang="en">
                <a:latin typeface="Roboto"/>
                <a:ea typeface="Roboto"/>
                <a:cs typeface="Roboto"/>
                <a:sym typeface="Roboto"/>
              </a:rPr>
              <a:t> Captain Planet grow.</a:t>
            </a:r>
            <a:endParaRPr>
              <a:latin typeface="Roboto"/>
              <a:ea typeface="Roboto"/>
              <a:cs typeface="Roboto"/>
              <a:sym typeface="Roboto"/>
            </a:endParaRPr>
          </a:p>
        </p:txBody>
      </p:sp>
      <p:graphicFrame>
        <p:nvGraphicFramePr>
          <p:cNvPr id="1229" name="Google Shape;1229;p85"/>
          <p:cNvGraphicFramePr/>
          <p:nvPr/>
        </p:nvGraphicFramePr>
        <p:xfrm>
          <a:off x="533400" y="3007550"/>
          <a:ext cx="3000000" cy="3000000"/>
        </p:xfrm>
        <a:graphic>
          <a:graphicData uri="http://schemas.openxmlformats.org/drawingml/2006/table">
            <a:tbl>
              <a:tblPr>
                <a:noFill/>
                <a:tableStyleId>{8DCA7AC5-AE60-4F8B-B3B8-EBA962FE7D37}</a:tableStyleId>
              </a:tblPr>
              <a:tblGrid>
                <a:gridCol w="3569975"/>
              </a:tblGrid>
              <a:tr h="238100">
                <a:tc>
                  <a:txBody>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230" name="Google Shape;1230;p85"/>
          <p:cNvSpPr/>
          <p:nvPr/>
        </p:nvSpPr>
        <p:spPr>
          <a:xfrm>
            <a:off x="801975" y="352482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Normal</a:t>
            </a:r>
            <a:endParaRPr sz="1000"/>
          </a:p>
        </p:txBody>
      </p:sp>
      <p:sp>
        <p:nvSpPr>
          <p:cNvPr id="1231" name="Google Shape;1231;p85"/>
          <p:cNvSpPr/>
          <p:nvPr/>
        </p:nvSpPr>
        <p:spPr>
          <a:xfrm>
            <a:off x="1826850" y="352482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232" name="Google Shape;1232;p85"/>
          <p:cNvSpPr/>
          <p:nvPr/>
        </p:nvSpPr>
        <p:spPr>
          <a:xfrm>
            <a:off x="2851725" y="352482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pic>
        <p:nvPicPr>
          <p:cNvPr id="1233" name="Google Shape;1233;p85"/>
          <p:cNvPicPr preferRelativeResize="0"/>
          <p:nvPr/>
        </p:nvPicPr>
        <p:blipFill>
          <a:blip r:embed="rId4">
            <a:alphaModFix/>
          </a:blip>
          <a:stretch>
            <a:fillRect/>
          </a:stretch>
        </p:blipFill>
        <p:spPr>
          <a:xfrm>
            <a:off x="6782527" y="2621277"/>
            <a:ext cx="1245004" cy="2351200"/>
          </a:xfrm>
          <a:prstGeom prst="rect">
            <a:avLst/>
          </a:prstGeom>
          <a:noFill/>
          <a:ln>
            <a:noFill/>
          </a:ln>
        </p:spPr>
      </p:pic>
      <p:pic>
        <p:nvPicPr>
          <p:cNvPr id="1234" name="Google Shape;1234;p85"/>
          <p:cNvPicPr preferRelativeResize="0"/>
          <p:nvPr/>
        </p:nvPicPr>
        <p:blipFill>
          <a:blip r:embed="rId4">
            <a:alphaModFix/>
          </a:blip>
          <a:stretch>
            <a:fillRect/>
          </a:stretch>
        </p:blipFill>
        <p:spPr>
          <a:xfrm>
            <a:off x="6110150" y="3652700"/>
            <a:ext cx="672375" cy="1269800"/>
          </a:xfrm>
          <a:prstGeom prst="rect">
            <a:avLst/>
          </a:prstGeom>
          <a:noFill/>
          <a:ln>
            <a:noFill/>
          </a:ln>
        </p:spPr>
      </p:pic>
      <p:sp>
        <p:nvSpPr>
          <p:cNvPr id="1235" name="Google Shape;1235;p85"/>
          <p:cNvSpPr/>
          <p:nvPr/>
        </p:nvSpPr>
        <p:spPr>
          <a:xfrm flipH="1" rot="5400000">
            <a:off x="1930950" y="3926125"/>
            <a:ext cx="679500" cy="2268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5"/>
          <p:cNvSpPr txBox="1"/>
          <p:nvPr/>
        </p:nvSpPr>
        <p:spPr>
          <a:xfrm>
            <a:off x="8158200" y="2506675"/>
            <a:ext cx="7341000" cy="8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Use Documentation When Needed:</a:t>
            </a:r>
            <a:endParaRPr sz="2800"/>
          </a:p>
          <a:p>
            <a:pPr indent="0" lvl="0" marL="0" rtl="0" algn="l">
              <a:spcBef>
                <a:spcPts val="0"/>
              </a:spcBef>
              <a:spcAft>
                <a:spcPts val="0"/>
              </a:spcAft>
              <a:buClr>
                <a:schemeClr val="dk1"/>
              </a:buClr>
              <a:buSzPts val="1100"/>
              <a:buFont typeface="Arial"/>
              <a:buNone/>
            </a:pPr>
            <a:r>
              <a:rPr lang="en" sz="2800" u="sng">
                <a:solidFill>
                  <a:srgbClr val="0000FF"/>
                </a:solidFill>
                <a:hlinkClick r:id="rId3"/>
              </a:rPr>
              <a:t>api.jquery.com</a:t>
            </a:r>
            <a:endParaRPr sz="2800">
              <a:solidFill>
                <a:srgbClr val="0000FF"/>
              </a:solidFill>
            </a:endParaRPr>
          </a:p>
          <a:p>
            <a:pPr indent="0" lvl="0" marL="0" rtl="0" algn="l">
              <a:spcBef>
                <a:spcPts val="0"/>
              </a:spcBef>
              <a:spcAft>
                <a:spcPts val="0"/>
              </a:spcAft>
              <a:buNone/>
            </a:pPr>
            <a:r>
              <a:t/>
            </a:r>
            <a:endParaRPr sz="2400"/>
          </a:p>
        </p:txBody>
      </p:sp>
      <p:sp>
        <p:nvSpPr>
          <p:cNvPr id="1243" name="Google Shape;1243;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pic>
        <p:nvPicPr>
          <p:cNvPr id="1047" name="Google Shape;1047;p69"/>
          <p:cNvPicPr preferRelativeResize="0"/>
          <p:nvPr/>
        </p:nvPicPr>
        <p:blipFill rotWithShape="1">
          <a:blip r:embed="rId3">
            <a:alphaModFix/>
          </a:blip>
          <a:srcRect b="0" l="0" r="0" t="0"/>
          <a:stretch/>
        </p:blipFill>
        <p:spPr>
          <a:xfrm>
            <a:off x="12383" y="0"/>
            <a:ext cx="9143918" cy="5143449"/>
          </a:xfrm>
          <a:prstGeom prst="rect">
            <a:avLst/>
          </a:prstGeom>
          <a:noFill/>
          <a:ln>
            <a:noFill/>
          </a:ln>
        </p:spPr>
      </p:pic>
      <p:sp>
        <p:nvSpPr>
          <p:cNvPr id="1048" name="Google Shape;104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shouldn’t be you: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87"/>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lt1"/>
                </a:solidFill>
              </a:rPr>
              <a:t>35 minutes</a:t>
            </a:r>
            <a:endParaRPr>
              <a:solidFill>
                <a:schemeClr val="lt1"/>
              </a:solidFill>
            </a:endParaRPr>
          </a:p>
          <a:p>
            <a:pPr indent="0" lvl="0" marL="0" rtl="0" algn="r">
              <a:spcBef>
                <a:spcPts val="0"/>
              </a:spcBef>
              <a:spcAft>
                <a:spcPts val="0"/>
              </a:spcAft>
              <a:buNone/>
            </a:pPr>
            <a:r>
              <a:t/>
            </a:r>
            <a:endParaRPr/>
          </a:p>
        </p:txBody>
      </p:sp>
      <p:sp>
        <p:nvSpPr>
          <p:cNvPr id="1249" name="Google Shape;1249;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0" name="Google Shape;1250;p87"/>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Challenge: </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Fridge Game </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8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Group Challenge: </a:t>
            </a:r>
            <a:r>
              <a:rPr lang="en">
                <a:solidFill>
                  <a:schemeClr val="dk1"/>
                </a:solidFill>
                <a:latin typeface="Roboto Light"/>
                <a:ea typeface="Roboto Light"/>
                <a:cs typeface="Roboto Light"/>
                <a:sym typeface="Roboto Light"/>
              </a:rPr>
              <a:t>Fridge Game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256" name="Google Shape;1256;p88"/>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Working in groups of three, complete the code for the fridge game such that: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257" name="Google Shape;1257;p8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 </a:t>
            </a:r>
            <a:r>
              <a:rPr lang="en">
                <a:solidFill>
                  <a:schemeClr val="dk1"/>
                </a:solidFill>
              </a:rPr>
              <a:t>35 minutes</a:t>
            </a:r>
            <a:endParaRPr>
              <a:solidFill>
                <a:schemeClr val="dk1"/>
              </a:solidFill>
            </a:endParaRPr>
          </a:p>
          <a:p>
            <a:pPr indent="0" lvl="0" marL="0" rtl="0" algn="r">
              <a:spcBef>
                <a:spcPts val="0"/>
              </a:spcBef>
              <a:spcAft>
                <a:spcPts val="0"/>
              </a:spcAft>
              <a:buNone/>
            </a:pPr>
            <a:r>
              <a:t/>
            </a:r>
            <a:endParaRPr/>
          </a:p>
        </p:txBody>
      </p:sp>
      <p:sp>
        <p:nvSpPr>
          <p:cNvPr id="1258" name="Google Shape;1258;p8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9" name="Google Shape;1259;p88"/>
          <p:cNvSpPr/>
          <p:nvPr/>
        </p:nvSpPr>
        <p:spPr>
          <a:xfrm>
            <a:off x="1352550" y="1150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8"/>
          <p:cNvSpPr txBox="1"/>
          <p:nvPr>
            <p:ph idx="1" type="subTitle"/>
          </p:nvPr>
        </p:nvSpPr>
        <p:spPr>
          <a:xfrm>
            <a:off x="12225" y="1169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JavaScript dynamically generates buttons for each of the letters on the screen.</a:t>
            </a:r>
            <a:endParaRPr>
              <a:latin typeface="Roboto"/>
              <a:ea typeface="Roboto"/>
              <a:cs typeface="Roboto"/>
              <a:sym typeface="Roboto"/>
            </a:endParaRPr>
          </a:p>
        </p:txBody>
      </p:sp>
      <p:sp>
        <p:nvSpPr>
          <p:cNvPr id="1261" name="Google Shape;1261;p88"/>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8"/>
          <p:cNvSpPr/>
          <p:nvPr/>
        </p:nvSpPr>
        <p:spPr>
          <a:xfrm>
            <a:off x="1352550" y="346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8"/>
          <p:cNvSpPr txBox="1"/>
          <p:nvPr>
            <p:ph idx="2" type="subTitle"/>
          </p:nvPr>
        </p:nvSpPr>
        <p:spPr>
          <a:xfrm>
            <a:off x="-1222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Clicking any of the buttons causes the same letter to be displayed on the screen.</a:t>
            </a:r>
            <a:endParaRPr>
              <a:latin typeface="Roboto"/>
              <a:ea typeface="Roboto"/>
              <a:cs typeface="Roboto"/>
              <a:sym typeface="Roboto"/>
            </a:endParaRPr>
          </a:p>
          <a:p>
            <a:pPr indent="0" lvl="0" marL="0" rtl="0" algn="l">
              <a:spcBef>
                <a:spcPts val="0"/>
              </a:spcBef>
              <a:spcAft>
                <a:spcPts val="0"/>
              </a:spcAft>
              <a:buNone/>
            </a:pPr>
            <a:r>
              <a:t/>
            </a:r>
            <a:endParaRPr/>
          </a:p>
        </p:txBody>
      </p:sp>
      <p:sp>
        <p:nvSpPr>
          <p:cNvPr id="1265" name="Google Shape;1265;p88"/>
          <p:cNvSpPr txBox="1"/>
          <p:nvPr>
            <p:ph idx="3" type="subTitle"/>
          </p:nvPr>
        </p:nvSpPr>
        <p:spPr>
          <a:xfrm>
            <a:off x="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Clicking</a:t>
            </a:r>
            <a:r>
              <a:rPr lang="en">
                <a:latin typeface="Roboto"/>
                <a:ea typeface="Roboto"/>
                <a:cs typeface="Roboto"/>
                <a:sym typeface="Roboto"/>
              </a:rPr>
              <a:t> the Clear button erases all of the letters from the fridge.</a:t>
            </a:r>
            <a:endParaRPr>
              <a:latin typeface="Roboto"/>
              <a:ea typeface="Roboto"/>
              <a:cs typeface="Roboto"/>
              <a:sym typeface="Roboto"/>
            </a:endParaRPr>
          </a:p>
        </p:txBody>
      </p:sp>
      <p:sp>
        <p:nvSpPr>
          <p:cNvPr id="1266" name="Google Shape;1266;p88"/>
          <p:cNvSpPr txBox="1"/>
          <p:nvPr>
            <p:ph idx="4" type="subTitle"/>
          </p:nvPr>
        </p:nvSpPr>
        <p:spPr>
          <a:xfrm>
            <a:off x="-12300" y="34617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Note:</a:t>
            </a:r>
            <a:r>
              <a:rPr lang="en">
                <a:latin typeface="Roboto"/>
                <a:ea typeface="Roboto"/>
                <a:cs typeface="Roboto"/>
                <a:sym typeface="Roboto"/>
              </a:rPr>
              <a:t> This is a challenging activity. You may want one person in the group to type the code while the other two watch to catch bugs and research code snippets when necessary. </a:t>
            </a:r>
            <a:endParaRPr>
              <a:latin typeface="Roboto"/>
              <a:ea typeface="Roboto"/>
              <a:cs typeface="Roboto"/>
              <a:sym typeface="Roboto"/>
            </a:endParaRPr>
          </a:p>
        </p:txBody>
      </p:sp>
      <p:pic>
        <p:nvPicPr>
          <p:cNvPr id="1267" name="Google Shape;1267;p88"/>
          <p:cNvPicPr preferRelativeResize="0"/>
          <p:nvPr/>
        </p:nvPicPr>
        <p:blipFill rotWithShape="1">
          <a:blip r:embed="rId3">
            <a:alphaModFix/>
          </a:blip>
          <a:srcRect b="1830" l="0" r="0" t="1830"/>
          <a:stretch/>
        </p:blipFill>
        <p:spPr>
          <a:xfrm>
            <a:off x="429768" y="1174211"/>
            <a:ext cx="785567" cy="606900"/>
          </a:xfrm>
          <a:prstGeom prst="rect">
            <a:avLst/>
          </a:prstGeom>
          <a:noFill/>
          <a:ln>
            <a:noFill/>
          </a:ln>
        </p:spPr>
      </p:pic>
      <p:pic>
        <p:nvPicPr>
          <p:cNvPr id="1268" name="Google Shape;1268;p88"/>
          <p:cNvPicPr preferRelativeResize="0"/>
          <p:nvPr/>
        </p:nvPicPr>
        <p:blipFill rotWithShape="1">
          <a:blip r:embed="rId4">
            <a:alphaModFix/>
          </a:blip>
          <a:srcRect b="1830" l="0" r="0" t="1830"/>
          <a:stretch/>
        </p:blipFill>
        <p:spPr>
          <a:xfrm>
            <a:off x="429768" y="1922298"/>
            <a:ext cx="785566" cy="606900"/>
          </a:xfrm>
          <a:prstGeom prst="rect">
            <a:avLst/>
          </a:prstGeom>
          <a:noFill/>
          <a:ln>
            <a:noFill/>
          </a:ln>
        </p:spPr>
      </p:pic>
      <p:pic>
        <p:nvPicPr>
          <p:cNvPr id="1269" name="Google Shape;1269;p88"/>
          <p:cNvPicPr preferRelativeResize="0"/>
          <p:nvPr/>
        </p:nvPicPr>
        <p:blipFill rotWithShape="1">
          <a:blip r:embed="rId5">
            <a:alphaModFix/>
          </a:blip>
          <a:srcRect b="1830" l="0" r="0" t="1830"/>
          <a:stretch/>
        </p:blipFill>
        <p:spPr>
          <a:xfrm>
            <a:off x="429768" y="2675198"/>
            <a:ext cx="785566" cy="606900"/>
          </a:xfrm>
          <a:prstGeom prst="rect">
            <a:avLst/>
          </a:prstGeom>
          <a:noFill/>
          <a:ln>
            <a:noFill/>
          </a:ln>
        </p:spPr>
      </p:pic>
      <p:pic>
        <p:nvPicPr>
          <p:cNvPr id="1270" name="Google Shape;1270;p88"/>
          <p:cNvPicPr preferRelativeResize="0"/>
          <p:nvPr/>
        </p:nvPicPr>
        <p:blipFill rotWithShape="1">
          <a:blip r:embed="rId6">
            <a:alphaModFix/>
          </a:blip>
          <a:srcRect b="1765" l="0" r="0" t="1774"/>
          <a:stretch/>
        </p:blipFill>
        <p:spPr>
          <a:xfrm>
            <a:off x="432306" y="3459373"/>
            <a:ext cx="785567" cy="60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77" name="Google Shape;1277;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Crystal Collector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84" name="Google Shape;1284;p9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91"/>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This next section is </a:t>
            </a:r>
            <a:br>
              <a:rPr lang="en">
                <a:latin typeface="Roboto Light"/>
                <a:ea typeface="Roboto Light"/>
                <a:cs typeface="Roboto Light"/>
                <a:sym typeface="Roboto Light"/>
              </a:rPr>
            </a:br>
            <a:r>
              <a:rPr b="1" lang="en"/>
              <a:t>heavy</a:t>
            </a:r>
            <a:r>
              <a:rPr lang="en">
                <a:latin typeface="Roboto Light"/>
                <a:ea typeface="Roboto Light"/>
                <a:cs typeface="Roboto Light"/>
                <a:sym typeface="Roboto Light"/>
              </a:rPr>
              <a:t> on theory.</a:t>
            </a:r>
            <a:endParaRPr>
              <a:latin typeface="Roboto Light"/>
              <a:ea typeface="Roboto Light"/>
              <a:cs typeface="Roboto Light"/>
              <a:sym typeface="Roboto Light"/>
            </a:endParaRPr>
          </a:p>
        </p:txBody>
      </p:sp>
      <p:sp>
        <p:nvSpPr>
          <p:cNvPr id="1291" name="Google Shape;1291;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Scope</a:t>
            </a:r>
            <a:endParaRPr/>
          </a:p>
        </p:txBody>
      </p:sp>
      <p:sp>
        <p:nvSpPr>
          <p:cNvPr id="1298" name="Google Shape;1298;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99" name="Google Shape;1299;p92"/>
          <p:cNvSpPr/>
          <p:nvPr/>
        </p:nvSpPr>
        <p:spPr>
          <a:xfrm>
            <a:off x="1352550" y="769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2"/>
          <p:cNvSpPr txBox="1"/>
          <p:nvPr>
            <p:ph idx="1" type="subTitle"/>
          </p:nvPr>
        </p:nvSpPr>
        <p:spPr>
          <a:xfrm>
            <a:off x="12300" y="788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Javascript, curly </a:t>
            </a:r>
            <a:r>
              <a:rPr b="1" lang="en">
                <a:latin typeface="Roboto"/>
                <a:ea typeface="Roboto"/>
                <a:cs typeface="Roboto"/>
                <a:sym typeface="Roboto"/>
              </a:rPr>
              <a:t>brackets { }</a:t>
            </a:r>
            <a:r>
              <a:rPr lang="en">
                <a:latin typeface="Roboto"/>
                <a:ea typeface="Roboto"/>
                <a:cs typeface="Roboto"/>
                <a:sym typeface="Roboto"/>
              </a:rPr>
              <a:t> indicate blocks of code.</a:t>
            </a:r>
            <a:r>
              <a:rPr lang="en"/>
              <a:t> </a:t>
            </a:r>
            <a:endParaRPr/>
          </a:p>
        </p:txBody>
      </p:sp>
      <p:sp>
        <p:nvSpPr>
          <p:cNvPr id="1301" name="Google Shape;1301;p92"/>
          <p:cNvSpPr/>
          <p:nvPr/>
        </p:nvSpPr>
        <p:spPr>
          <a:xfrm>
            <a:off x="1352550" y="1545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2"/>
          <p:cNvSpPr/>
          <p:nvPr/>
        </p:nvSpPr>
        <p:spPr>
          <a:xfrm>
            <a:off x="1352550" y="2311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2"/>
          <p:cNvSpPr txBox="1"/>
          <p:nvPr>
            <p:ph idx="2" type="subTitle"/>
          </p:nvPr>
        </p:nvSpPr>
        <p:spPr>
          <a:xfrm>
            <a:off x="-12225" y="1547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order f</a:t>
            </a:r>
            <a:r>
              <a:rPr lang="en">
                <a:latin typeface="Roboto"/>
                <a:ea typeface="Roboto"/>
                <a:cs typeface="Roboto"/>
                <a:sym typeface="Roboto"/>
              </a:rPr>
              <a:t>or the code inside the curly brackets to be executed, it must meet the condition or be called (example: functions).</a:t>
            </a:r>
            <a:endParaRPr>
              <a:latin typeface="Roboto"/>
              <a:ea typeface="Roboto"/>
              <a:cs typeface="Roboto"/>
              <a:sym typeface="Roboto"/>
            </a:endParaRPr>
          </a:p>
        </p:txBody>
      </p:sp>
      <p:sp>
        <p:nvSpPr>
          <p:cNvPr id="1304" name="Google Shape;1304;p92"/>
          <p:cNvSpPr txBox="1"/>
          <p:nvPr>
            <p:ph idx="3" type="subTitle"/>
          </p:nvPr>
        </p:nvSpPr>
        <p:spPr>
          <a:xfrm>
            <a:off x="0" y="2314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These blocks of code can affect variables that were declared outside the curly brackets—so be careful!</a:t>
            </a:r>
            <a:endParaRPr>
              <a:latin typeface="Roboto"/>
              <a:ea typeface="Roboto"/>
              <a:cs typeface="Roboto"/>
              <a:sym typeface="Roboto"/>
            </a:endParaRPr>
          </a:p>
        </p:txBody>
      </p:sp>
      <p:pic>
        <p:nvPicPr>
          <p:cNvPr id="1305" name="Google Shape;1305;p92"/>
          <p:cNvPicPr preferRelativeResize="0"/>
          <p:nvPr/>
        </p:nvPicPr>
        <p:blipFill rotWithShape="1">
          <a:blip r:embed="rId3">
            <a:alphaModFix/>
          </a:blip>
          <a:srcRect b="1765" l="0" r="0" t="1774"/>
          <a:stretch/>
        </p:blipFill>
        <p:spPr>
          <a:xfrm>
            <a:off x="429768" y="793211"/>
            <a:ext cx="785567" cy="606900"/>
          </a:xfrm>
          <a:prstGeom prst="rect">
            <a:avLst/>
          </a:prstGeom>
          <a:noFill/>
          <a:ln>
            <a:noFill/>
          </a:ln>
        </p:spPr>
      </p:pic>
      <p:pic>
        <p:nvPicPr>
          <p:cNvPr id="1306" name="Google Shape;1306;p92"/>
          <p:cNvPicPr preferRelativeResize="0"/>
          <p:nvPr/>
        </p:nvPicPr>
        <p:blipFill rotWithShape="1">
          <a:blip r:embed="rId4">
            <a:alphaModFix/>
          </a:blip>
          <a:srcRect b="1765" l="0" r="0" t="1774"/>
          <a:stretch/>
        </p:blipFill>
        <p:spPr>
          <a:xfrm>
            <a:off x="429768" y="1541298"/>
            <a:ext cx="785566" cy="606900"/>
          </a:xfrm>
          <a:prstGeom prst="rect">
            <a:avLst/>
          </a:prstGeom>
          <a:noFill/>
          <a:ln>
            <a:noFill/>
          </a:ln>
        </p:spPr>
      </p:pic>
      <p:pic>
        <p:nvPicPr>
          <p:cNvPr id="1307" name="Google Shape;1307;p92"/>
          <p:cNvPicPr preferRelativeResize="0"/>
          <p:nvPr/>
        </p:nvPicPr>
        <p:blipFill rotWithShape="1">
          <a:blip r:embed="rId5">
            <a:alphaModFix/>
          </a:blip>
          <a:srcRect b="1765" l="0" r="0" t="1774"/>
          <a:stretch/>
        </p:blipFill>
        <p:spPr>
          <a:xfrm>
            <a:off x="429768" y="2294198"/>
            <a:ext cx="785566" cy="606900"/>
          </a:xfrm>
          <a:prstGeom prst="rect">
            <a:avLst/>
          </a:prstGeom>
          <a:noFill/>
          <a:ln>
            <a:noFill/>
          </a:ln>
        </p:spPr>
      </p:pic>
      <p:pic>
        <p:nvPicPr>
          <p:cNvPr id="1308" name="Google Shape;1308;p92"/>
          <p:cNvPicPr preferRelativeResize="0"/>
          <p:nvPr/>
        </p:nvPicPr>
        <p:blipFill rotWithShape="1">
          <a:blip r:embed="rId6">
            <a:alphaModFix/>
          </a:blip>
          <a:srcRect b="0" l="0" r="0" t="0"/>
          <a:stretch/>
        </p:blipFill>
        <p:spPr>
          <a:xfrm>
            <a:off x="1569175" y="2995152"/>
            <a:ext cx="2881450" cy="184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
        <p:nvSpPr>
          <p:cNvPr id="1315" name="Google Shape;1315;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Scope impacts which variables can be accessed by which function.</a:t>
            </a:r>
            <a:endParaRPr/>
          </a:p>
        </p:txBody>
      </p:sp>
      <p:sp>
        <p:nvSpPr>
          <p:cNvPr id="1316" name="Google Shape;1316;p93"/>
          <p:cNvSpPr/>
          <p:nvPr/>
        </p:nvSpPr>
        <p:spPr>
          <a:xfrm>
            <a:off x="3286800" y="1619250"/>
            <a:ext cx="2821500" cy="2821500"/>
          </a:xfrm>
          <a:prstGeom prst="cube">
            <a:avLst>
              <a:gd fmla="val 25000" name="adj"/>
            </a:avLst>
          </a:prstGeom>
          <a:solidFill>
            <a:srgbClr val="6EFFF8">
              <a:alpha val="47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3"/>
          <p:cNvSpPr/>
          <p:nvPr/>
        </p:nvSpPr>
        <p:spPr>
          <a:xfrm>
            <a:off x="3505200" y="2526025"/>
            <a:ext cx="1771800" cy="1771800"/>
          </a:xfrm>
          <a:prstGeom prst="cube">
            <a:avLst>
              <a:gd fmla="val 25000" name="adj"/>
            </a:avLst>
          </a:prstGeom>
          <a:solidFill>
            <a:srgbClr val="FF00FF">
              <a:alpha val="55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94"/>
          <p:cNvSpPr/>
          <p:nvPr/>
        </p:nvSpPr>
        <p:spPr>
          <a:xfrm>
            <a:off x="457200" y="781050"/>
            <a:ext cx="8382000" cy="40005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4" name="Google Shape;1324;p94"/>
          <p:cNvSpPr/>
          <p:nvPr/>
        </p:nvSpPr>
        <p:spPr>
          <a:xfrm>
            <a:off x="914400" y="1094375"/>
            <a:ext cx="7620000" cy="35730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94"/>
          <p:cNvSpPr/>
          <p:nvPr/>
        </p:nvSpPr>
        <p:spPr>
          <a:xfrm>
            <a:off x="1472075" y="1407700"/>
            <a:ext cx="6681300" cy="29781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94"/>
          <p:cNvSpPr/>
          <p:nvPr/>
        </p:nvSpPr>
        <p:spPr>
          <a:xfrm>
            <a:off x="2286000" y="1798175"/>
            <a:ext cx="5497200" cy="23508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p94"/>
          <p:cNvSpPr txBox="1"/>
          <p:nvPr/>
        </p:nvSpPr>
        <p:spPr>
          <a:xfrm>
            <a:off x="471894" y="781049"/>
            <a:ext cx="1795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global()</a:t>
            </a:r>
            <a:endParaRPr sz="1000">
              <a:latin typeface="Roboto"/>
              <a:ea typeface="Roboto"/>
              <a:cs typeface="Roboto"/>
              <a:sym typeface="Roboto"/>
            </a:endParaRPr>
          </a:p>
        </p:txBody>
      </p:sp>
      <p:sp>
        <p:nvSpPr>
          <p:cNvPr id="1328" name="Google Shape;1328;p94"/>
          <p:cNvSpPr txBox="1"/>
          <p:nvPr/>
        </p:nvSpPr>
        <p:spPr>
          <a:xfrm>
            <a:off x="1063451" y="1094387"/>
            <a:ext cx="1681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inner()</a:t>
            </a:r>
            <a:endParaRPr sz="1000">
              <a:latin typeface="Roboto"/>
              <a:ea typeface="Roboto"/>
              <a:cs typeface="Roboto"/>
              <a:sym typeface="Roboto"/>
            </a:endParaRPr>
          </a:p>
        </p:txBody>
      </p:sp>
      <p:sp>
        <p:nvSpPr>
          <p:cNvPr id="1329" name="Google Shape;1329;p94"/>
          <p:cNvSpPr txBox="1"/>
          <p:nvPr/>
        </p:nvSpPr>
        <p:spPr>
          <a:xfrm>
            <a:off x="1535534" y="1446284"/>
            <a:ext cx="2142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eveninner()</a:t>
            </a:r>
            <a:endParaRPr sz="1000">
              <a:latin typeface="Roboto"/>
              <a:ea typeface="Roboto"/>
              <a:cs typeface="Roboto"/>
              <a:sym typeface="Roboto"/>
            </a:endParaRPr>
          </a:p>
        </p:txBody>
      </p:sp>
      <p:sp>
        <p:nvSpPr>
          <p:cNvPr id="1330" name="Google Shape;1330;p94"/>
          <p:cNvSpPr txBox="1"/>
          <p:nvPr/>
        </p:nvSpPr>
        <p:spPr>
          <a:xfrm>
            <a:off x="2535216" y="1810568"/>
            <a:ext cx="1769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innest()</a:t>
            </a:r>
            <a:endParaRPr sz="1000">
              <a:latin typeface="Roboto"/>
              <a:ea typeface="Roboto"/>
              <a:cs typeface="Roboto"/>
              <a:sym typeface="Roboto"/>
            </a:endParaRPr>
          </a:p>
        </p:txBody>
      </p:sp>
      <p:sp>
        <p:nvSpPr>
          <p:cNvPr id="1331" name="Google Shape;1331;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pic>
        <p:nvPicPr>
          <p:cNvPr id="1336" name="Google Shape;1336;p95"/>
          <p:cNvPicPr preferRelativeResize="0"/>
          <p:nvPr/>
        </p:nvPicPr>
        <p:blipFill>
          <a:blip r:embed="rId3">
            <a:alphaModFix/>
          </a:blip>
          <a:stretch>
            <a:fillRect/>
          </a:stretch>
        </p:blipFill>
        <p:spPr>
          <a:xfrm>
            <a:off x="4273550" y="761925"/>
            <a:ext cx="4313216" cy="4171950"/>
          </a:xfrm>
          <a:prstGeom prst="rect">
            <a:avLst/>
          </a:prstGeom>
          <a:noFill/>
          <a:ln>
            <a:noFill/>
          </a:ln>
        </p:spPr>
      </p:pic>
      <p:sp>
        <p:nvSpPr>
          <p:cNvPr id="1337" name="Google Shape;1337;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 Scope Example</a:t>
            </a:r>
            <a:endParaRPr>
              <a:solidFill>
                <a:schemeClr val="dk1"/>
              </a:solidFill>
            </a:endParaRPr>
          </a:p>
          <a:p>
            <a:pPr indent="0" lvl="0" marL="0" rtl="0" algn="l">
              <a:spcBef>
                <a:spcPts val="0"/>
              </a:spcBef>
              <a:spcAft>
                <a:spcPts val="0"/>
              </a:spcAft>
              <a:buNone/>
            </a:pPr>
            <a:r>
              <a:t/>
            </a:r>
            <a:endParaRPr/>
          </a:p>
        </p:txBody>
      </p:sp>
      <p:sp>
        <p:nvSpPr>
          <p:cNvPr id="1338" name="Google Shape;1338;p95"/>
          <p:cNvSpPr txBox="1"/>
          <p:nvPr>
            <p:ph idx="1" type="subTitle"/>
          </p:nvPr>
        </p:nvSpPr>
        <p:spPr>
          <a:xfrm>
            <a:off x="0" y="1866900"/>
            <a:ext cx="42006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t>
            </a:r>
            <a:r>
              <a:rPr b="1" lang="en">
                <a:solidFill>
                  <a:schemeClr val="dk1"/>
                </a:solidFill>
                <a:highlight>
                  <a:srgbClr val="FFFFFF"/>
                </a:highlight>
              </a:rPr>
              <a:t>inside</a:t>
            </a:r>
            <a:r>
              <a:rPr lang="en">
                <a:solidFill>
                  <a:schemeClr val="dk1"/>
                </a:solidFill>
                <a:highlight>
                  <a:srgbClr val="FFFFFF"/>
                </a:highlight>
              </a:rPr>
              <a:t> </a:t>
            </a:r>
            <a:r>
              <a:rPr lang="en">
                <a:solidFill>
                  <a:schemeClr val="dk1"/>
                </a:solidFill>
              </a:rPr>
              <a:t>is clearly able to access the variables of its </a:t>
            </a:r>
            <a:r>
              <a:rPr b="1" lang="en">
                <a:solidFill>
                  <a:schemeClr val="dk1"/>
                </a:solidFill>
                <a:highlight>
                  <a:srgbClr val="FFFFFF"/>
                </a:highlight>
              </a:rPr>
              <a:t>parent </a:t>
            </a:r>
            <a:r>
              <a:rPr b="1" lang="en">
                <a:solidFill>
                  <a:schemeClr val="dk1"/>
                </a:solidFill>
                <a:highlight>
                  <a:srgbClr val="FFFFFF"/>
                </a:highlight>
              </a:rPr>
              <a:t>function</a:t>
            </a:r>
            <a:r>
              <a:rPr b="1" lang="en">
                <a:solidFill>
                  <a:schemeClr val="dk1"/>
                </a:solidFill>
                <a:highlight>
                  <a:srgbClr val="FFFFFF"/>
                </a:highlight>
              </a:rPr>
              <a:t>, outside</a:t>
            </a:r>
            <a:r>
              <a:rPr lang="en">
                <a:solidFill>
                  <a:schemeClr val="dk1"/>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does </a:t>
            </a:r>
            <a:r>
              <a:rPr b="1" lang="en">
                <a:solidFill>
                  <a:schemeClr val="dk1"/>
                </a:solidFill>
              </a:rPr>
              <a:t>insideOut </a:t>
            </a:r>
            <a:r>
              <a:rPr lang="en">
                <a:solidFill>
                  <a:schemeClr val="dk1"/>
                </a:solidFill>
              </a:rPr>
              <a:t>have access to </a:t>
            </a:r>
            <a:r>
              <a:rPr b="1" lang="en">
                <a:solidFill>
                  <a:schemeClr val="dk1"/>
                </a:solidFill>
              </a:rPr>
              <a:t>x</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
        <p:nvSpPr>
          <p:cNvPr id="1339" name="Google Shape;1339;p95"/>
          <p:cNvSpPr/>
          <p:nvPr/>
        </p:nvSpPr>
        <p:spPr>
          <a:xfrm>
            <a:off x="3586275" y="1332325"/>
            <a:ext cx="4933500" cy="15651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5"/>
          <p:cNvSpPr/>
          <p:nvPr/>
        </p:nvSpPr>
        <p:spPr>
          <a:xfrm>
            <a:off x="4102625" y="3243425"/>
            <a:ext cx="4067100" cy="8376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9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1</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346" name="Google Shape;1346;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7" name="Google Shape;1347;p9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Remember This:</a:t>
            </a:r>
            <a:endParaRPr/>
          </a:p>
        </p:txBody>
      </p:sp>
      <p:sp>
        <p:nvSpPr>
          <p:cNvPr id="1055" name="Google Shape;1055;p70"/>
          <p:cNvSpPr txBox="1"/>
          <p:nvPr>
            <p:ph idx="1" type="subTitle"/>
          </p:nvPr>
        </p:nvSpPr>
        <p:spPr>
          <a:xfrm>
            <a:off x="786825" y="1068250"/>
            <a:ext cx="7589700" cy="356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You can’t tell whether you’re learning something when you’re learning it—in fact, learning feels a lot more like frustration.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200"/>
              <a:t>—Jeff Dickey, author of </a:t>
            </a:r>
            <a:r>
              <a:rPr i="1" lang="en" sz="1200"/>
              <a:t>Write Modern Web Apps with the MEAN Stack: </a:t>
            </a:r>
            <a:br>
              <a:rPr i="1" lang="en" sz="1200"/>
            </a:br>
            <a:r>
              <a:rPr i="1" lang="en" sz="1200"/>
              <a:t>    Mongo, Express, AngularJS, and Node.js</a:t>
            </a:r>
            <a:endParaRPr i="1" sz="1200"/>
          </a:p>
          <a:p>
            <a:pPr indent="0" lvl="0" marL="0" rtl="0" algn="l">
              <a:spcBef>
                <a:spcPts val="0"/>
              </a:spcBef>
              <a:spcAft>
                <a:spcPts val="0"/>
              </a:spcAft>
              <a:buNone/>
            </a:pPr>
            <a:r>
              <a:t/>
            </a:r>
            <a:endParaRPr/>
          </a:p>
        </p:txBody>
      </p:sp>
      <p:pic>
        <p:nvPicPr>
          <p:cNvPr id="1056" name="Google Shape;1056;p70"/>
          <p:cNvPicPr preferRelativeResize="0"/>
          <p:nvPr/>
        </p:nvPicPr>
        <p:blipFill>
          <a:blip r:embed="rId3">
            <a:alphaModFix/>
          </a:blip>
          <a:stretch>
            <a:fillRect/>
          </a:stretch>
        </p:blipFill>
        <p:spPr>
          <a:xfrm>
            <a:off x="472900" y="949050"/>
            <a:ext cx="676250" cy="591725"/>
          </a:xfrm>
          <a:prstGeom prst="rect">
            <a:avLst/>
          </a:prstGeom>
          <a:noFill/>
          <a:ln>
            <a:noFill/>
          </a:ln>
        </p:spPr>
      </p:pic>
      <p:pic>
        <p:nvPicPr>
          <p:cNvPr id="1057" name="Google Shape;1057;p70"/>
          <p:cNvPicPr preferRelativeResize="0"/>
          <p:nvPr/>
        </p:nvPicPr>
        <p:blipFill>
          <a:blip r:embed="rId3">
            <a:alphaModFix/>
          </a:blip>
          <a:stretch>
            <a:fillRect/>
          </a:stretch>
        </p:blipFill>
        <p:spPr>
          <a:xfrm rot="10800000">
            <a:off x="7283350" y="3086550"/>
            <a:ext cx="676250" cy="591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1</a:t>
            </a:r>
            <a:endParaRPr>
              <a:latin typeface="Roboto Light"/>
              <a:ea typeface="Roboto Light"/>
              <a:cs typeface="Roboto Light"/>
              <a:sym typeface="Roboto Light"/>
            </a:endParaRPr>
          </a:p>
        </p:txBody>
      </p:sp>
      <p:sp>
        <p:nvSpPr>
          <p:cNvPr id="1354" name="Google Shape;1354;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Review </a:t>
            </a:r>
            <a:r>
              <a:rPr lang="en"/>
              <a:t>the file sent to you</a:t>
            </a:r>
            <a:r>
              <a:rPr lang="en"/>
              <a:t> and explain the following to the person sitting next to you: </a:t>
            </a:r>
            <a:endParaRPr/>
          </a:p>
          <a:p>
            <a:pPr indent="-180340" lvl="0" marL="320040" rtl="0" algn="l">
              <a:spcBef>
                <a:spcPts val="1200"/>
              </a:spcBef>
              <a:spcAft>
                <a:spcPts val="0"/>
              </a:spcAft>
              <a:buSzPts val="1400"/>
              <a:buChar char="●"/>
            </a:pPr>
            <a:r>
              <a:rPr lang="en"/>
              <a:t>What do the</a:t>
            </a:r>
            <a:r>
              <a:rPr lang="en"/>
              <a:t> terms </a:t>
            </a:r>
            <a:r>
              <a:rPr i="1" lang="en"/>
              <a:t>parent function</a:t>
            </a:r>
            <a:r>
              <a:rPr lang="en"/>
              <a:t> and </a:t>
            </a:r>
            <a:r>
              <a:rPr i="1" lang="en"/>
              <a:t>child function </a:t>
            </a:r>
            <a:r>
              <a:rPr lang="en"/>
              <a:t>mean?</a:t>
            </a:r>
            <a:endParaRPr/>
          </a:p>
          <a:p>
            <a:pPr indent="-180340" lvl="0" marL="320040" rtl="0" algn="l">
              <a:spcBef>
                <a:spcPts val="1200"/>
              </a:spcBef>
              <a:spcAft>
                <a:spcPts val="0"/>
              </a:spcAft>
              <a:buSzPts val="1400"/>
              <a:buChar char="●"/>
            </a:pPr>
            <a:r>
              <a:rPr lang="en"/>
              <a:t>Why can child functions access parent variables, but </a:t>
            </a:r>
            <a:br>
              <a:rPr lang="en"/>
            </a:br>
            <a:r>
              <a:rPr lang="en"/>
              <a:t>not vice versa?</a:t>
            </a:r>
            <a:endParaRPr/>
          </a:p>
          <a:p>
            <a:pPr indent="0" lvl="0" marL="0" rtl="0" algn="l">
              <a:spcBef>
                <a:spcPts val="1200"/>
              </a:spcBef>
              <a:spcAft>
                <a:spcPts val="0"/>
              </a:spcAft>
              <a:buClr>
                <a:schemeClr val="dk1"/>
              </a:buClr>
              <a:buSzPts val="1100"/>
              <a:buFont typeface="Arial"/>
              <a:buNone/>
            </a:pPr>
            <a:r>
              <a:rPr lang="en"/>
              <a:t>Be prepared to share your answers! </a:t>
            </a:r>
            <a:endParaRPr/>
          </a:p>
          <a:p>
            <a:pPr indent="0" lvl="0" marL="0" rtl="0" algn="l">
              <a:spcBef>
                <a:spcPts val="1200"/>
              </a:spcBef>
              <a:spcAft>
                <a:spcPts val="1200"/>
              </a:spcAft>
              <a:buNone/>
            </a:pPr>
            <a:r>
              <a:t/>
            </a:r>
            <a:endParaRPr/>
          </a:p>
        </p:txBody>
      </p:sp>
      <p:sp>
        <p:nvSpPr>
          <p:cNvPr id="1355" name="Google Shape;1355;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10 minutes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9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2</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61" name="Google Shape;1361;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2" name="Google Shape;1362;p9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a:t>
            </a:r>
            <a:r>
              <a:rPr lang="en"/>
              <a:t>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2</a:t>
            </a:r>
            <a:endParaRPr>
              <a:latin typeface="Roboto Light"/>
              <a:ea typeface="Roboto Light"/>
              <a:cs typeface="Roboto Light"/>
              <a:sym typeface="Roboto Light"/>
            </a:endParaRPr>
          </a:p>
        </p:txBody>
      </p:sp>
      <p:sp>
        <p:nvSpPr>
          <p:cNvPr id="1369" name="Google Shape;1369;p9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370" name="Google Shape;1370;p99"/>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9"/>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a:t>
            </a:r>
            <a:r>
              <a:rPr lang="en" sz="1800">
                <a:latin typeface="Roboto"/>
                <a:ea typeface="Roboto"/>
                <a:cs typeface="Roboto"/>
                <a:sym typeface="Roboto"/>
              </a:rPr>
              <a:t> the code just sent to you. </a:t>
            </a:r>
            <a:endParaRPr sz="1800">
              <a:latin typeface="Roboto"/>
              <a:ea typeface="Roboto"/>
              <a:cs typeface="Roboto"/>
              <a:sym typeface="Roboto"/>
            </a:endParaRPr>
          </a:p>
        </p:txBody>
      </p:sp>
      <p:sp>
        <p:nvSpPr>
          <p:cNvPr id="1372" name="Google Shape;1372;p99"/>
          <p:cNvSpPr/>
          <p:nvPr/>
        </p:nvSpPr>
        <p:spPr>
          <a:xfrm>
            <a:off x="1352550" y="1697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9"/>
          <p:cNvSpPr/>
          <p:nvPr/>
        </p:nvSpPr>
        <p:spPr>
          <a:xfrm>
            <a:off x="1352550" y="2540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9"/>
          <p:cNvSpPr txBox="1"/>
          <p:nvPr>
            <p:ph idx="2" type="subTitle"/>
          </p:nvPr>
        </p:nvSpPr>
        <p:spPr>
          <a:xfrm>
            <a:off x="-12225" y="1700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376" name="Google Shape;1376;p99"/>
          <p:cNvSpPr txBox="1"/>
          <p:nvPr>
            <p:ph idx="3" type="subTitle"/>
          </p:nvPr>
        </p:nvSpPr>
        <p:spPr>
          <a:xfrm>
            <a:off x="0" y="2542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377" name="Google Shape;1377;p99"/>
          <p:cNvSpPr txBox="1"/>
          <p:nvPr>
            <p:ph idx="4"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a:t>
            </a:r>
            <a:r>
              <a:rPr lang="en" sz="1800">
                <a:latin typeface="Roboto"/>
                <a:ea typeface="Roboto"/>
                <a:cs typeface="Roboto"/>
                <a:sym typeface="Roboto"/>
              </a:rPr>
              <a:t> Pay attention to the unusual use of the keyword </a:t>
            </a:r>
            <a:r>
              <a:rPr i="1" lang="en" sz="1800">
                <a:latin typeface="Roboto"/>
                <a:ea typeface="Roboto"/>
                <a:cs typeface="Roboto"/>
                <a:sym typeface="Roboto"/>
              </a:rPr>
              <a:t>this.</a:t>
            </a:r>
            <a:r>
              <a:rPr lang="en" sz="1800">
                <a:latin typeface="Roboto"/>
                <a:ea typeface="Roboto"/>
                <a:cs typeface="Roboto"/>
                <a:sym typeface="Roboto"/>
              </a:rPr>
              <a:t> </a:t>
            </a:r>
            <a:endParaRPr sz="1800">
              <a:latin typeface="Roboto"/>
              <a:ea typeface="Roboto"/>
              <a:cs typeface="Roboto"/>
              <a:sym typeface="Roboto"/>
            </a:endParaRPr>
          </a:p>
        </p:txBody>
      </p:sp>
      <p:pic>
        <p:nvPicPr>
          <p:cNvPr id="1378" name="Google Shape;1378;p99"/>
          <p:cNvPicPr preferRelativeResize="0"/>
          <p:nvPr/>
        </p:nvPicPr>
        <p:blipFill rotWithShape="1">
          <a:blip r:embed="rId3">
            <a:alphaModFix/>
          </a:blip>
          <a:srcRect b="1830" l="0" r="0" t="1830"/>
          <a:stretch/>
        </p:blipFill>
        <p:spPr>
          <a:xfrm>
            <a:off x="429768" y="869411"/>
            <a:ext cx="785567" cy="606900"/>
          </a:xfrm>
          <a:prstGeom prst="rect">
            <a:avLst/>
          </a:prstGeom>
          <a:noFill/>
          <a:ln>
            <a:noFill/>
          </a:ln>
        </p:spPr>
      </p:pic>
      <p:pic>
        <p:nvPicPr>
          <p:cNvPr id="1379" name="Google Shape;1379;p99"/>
          <p:cNvPicPr preferRelativeResize="0"/>
          <p:nvPr/>
        </p:nvPicPr>
        <p:blipFill rotWithShape="1">
          <a:blip r:embed="rId4">
            <a:alphaModFix/>
          </a:blip>
          <a:srcRect b="1830" l="0" r="0" t="1830"/>
          <a:stretch/>
        </p:blipFill>
        <p:spPr>
          <a:xfrm>
            <a:off x="429768" y="1693698"/>
            <a:ext cx="785566" cy="606900"/>
          </a:xfrm>
          <a:prstGeom prst="rect">
            <a:avLst/>
          </a:prstGeom>
          <a:noFill/>
          <a:ln>
            <a:noFill/>
          </a:ln>
        </p:spPr>
      </p:pic>
      <p:pic>
        <p:nvPicPr>
          <p:cNvPr id="1380" name="Google Shape;1380;p99"/>
          <p:cNvPicPr preferRelativeResize="0"/>
          <p:nvPr/>
        </p:nvPicPr>
        <p:blipFill rotWithShape="1">
          <a:blip r:embed="rId5">
            <a:alphaModFix/>
          </a:blip>
          <a:srcRect b="1830" l="0" r="0" t="1830"/>
          <a:stretch/>
        </p:blipFill>
        <p:spPr>
          <a:xfrm>
            <a:off x="429768" y="2522798"/>
            <a:ext cx="785566" cy="606900"/>
          </a:xfrm>
          <a:prstGeom prst="rect">
            <a:avLst/>
          </a:prstGeom>
          <a:noFill/>
          <a:ln>
            <a:noFill/>
          </a:ln>
        </p:spPr>
      </p:pic>
      <p:pic>
        <p:nvPicPr>
          <p:cNvPr id="1381" name="Google Shape;1381;p99"/>
          <p:cNvPicPr preferRelativeResize="0"/>
          <p:nvPr/>
        </p:nvPicPr>
        <p:blipFill rotWithShape="1">
          <a:blip r:embed="rId6">
            <a:alphaModFix/>
          </a:blip>
          <a:srcRect b="238" l="0" r="0" t="228"/>
          <a:stretch/>
        </p:blipFill>
        <p:spPr>
          <a:xfrm>
            <a:off x="432306" y="3383173"/>
            <a:ext cx="785567" cy="606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0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0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3</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93" name="Google Shape;1393;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4" name="Google Shape;1394;p10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3</a:t>
            </a:r>
            <a:endParaRPr>
              <a:latin typeface="Roboto Light"/>
              <a:ea typeface="Roboto Light"/>
              <a:cs typeface="Roboto Light"/>
              <a:sym typeface="Roboto Light"/>
            </a:endParaRPr>
          </a:p>
        </p:txBody>
      </p:sp>
      <p:sp>
        <p:nvSpPr>
          <p:cNvPr id="1401" name="Google Shape;1401;p10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402" name="Google Shape;1402;p102"/>
          <p:cNvSpPr/>
          <p:nvPr/>
        </p:nvSpPr>
        <p:spPr>
          <a:xfrm>
            <a:off x="1352550" y="84124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2"/>
          <p:cNvSpPr txBox="1"/>
          <p:nvPr>
            <p:ph idx="1" type="subTitle"/>
          </p:nvPr>
        </p:nvSpPr>
        <p:spPr>
          <a:xfrm>
            <a:off x="12300" y="86042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 </a:t>
            </a:r>
            <a:r>
              <a:rPr lang="en" sz="1800">
                <a:latin typeface="Roboto"/>
                <a:ea typeface="Roboto"/>
                <a:cs typeface="Roboto"/>
                <a:sym typeface="Roboto"/>
              </a:rPr>
              <a:t>the code just sent to you. </a:t>
            </a:r>
            <a:endParaRPr sz="1800">
              <a:latin typeface="Roboto"/>
              <a:ea typeface="Roboto"/>
              <a:cs typeface="Roboto"/>
              <a:sym typeface="Roboto"/>
            </a:endParaRPr>
          </a:p>
        </p:txBody>
      </p:sp>
      <p:sp>
        <p:nvSpPr>
          <p:cNvPr id="1404" name="Google Shape;1404;p102"/>
          <p:cNvSpPr/>
          <p:nvPr/>
        </p:nvSpPr>
        <p:spPr>
          <a:xfrm>
            <a:off x="1352550" y="169567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2"/>
          <p:cNvSpPr/>
          <p:nvPr/>
        </p:nvSpPr>
        <p:spPr>
          <a:xfrm>
            <a:off x="1352550" y="254139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2"/>
          <p:cNvSpPr/>
          <p:nvPr/>
        </p:nvSpPr>
        <p:spPr>
          <a:xfrm>
            <a:off x="1352550" y="3385682"/>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2"/>
          <p:cNvSpPr txBox="1"/>
          <p:nvPr>
            <p:ph idx="2" type="subTitle"/>
          </p:nvPr>
        </p:nvSpPr>
        <p:spPr>
          <a:xfrm>
            <a:off x="-12225" y="169809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408" name="Google Shape;1408;p102"/>
          <p:cNvSpPr txBox="1"/>
          <p:nvPr>
            <p:ph idx="3" type="subTitle"/>
          </p:nvPr>
        </p:nvSpPr>
        <p:spPr>
          <a:xfrm>
            <a:off x="0" y="2543821"/>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409" name="Google Shape;1409;p102"/>
          <p:cNvSpPr txBox="1"/>
          <p:nvPr>
            <p:ph idx="4" type="subTitle"/>
          </p:nvPr>
        </p:nvSpPr>
        <p:spPr>
          <a:xfrm>
            <a:off x="-12300" y="338568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 </a:t>
            </a:r>
            <a:r>
              <a:rPr lang="en" sz="1800">
                <a:latin typeface="Roboto"/>
                <a:ea typeface="Roboto"/>
                <a:cs typeface="Roboto"/>
                <a:sym typeface="Roboto"/>
              </a:rPr>
              <a:t>Pay attention to the unusual use of the keyword </a:t>
            </a:r>
            <a:r>
              <a:rPr i="1" lang="en" sz="1800">
                <a:latin typeface="Roboto"/>
                <a:ea typeface="Roboto"/>
                <a:cs typeface="Roboto"/>
                <a:sym typeface="Roboto"/>
              </a:rPr>
              <a:t>this.</a:t>
            </a:r>
            <a:endParaRPr i="1" sz="1800">
              <a:latin typeface="Roboto"/>
              <a:ea typeface="Roboto"/>
              <a:cs typeface="Roboto"/>
              <a:sym typeface="Roboto"/>
            </a:endParaRPr>
          </a:p>
        </p:txBody>
      </p:sp>
      <p:pic>
        <p:nvPicPr>
          <p:cNvPr id="1410" name="Google Shape;1410;p102"/>
          <p:cNvPicPr preferRelativeResize="0"/>
          <p:nvPr/>
        </p:nvPicPr>
        <p:blipFill rotWithShape="1">
          <a:blip r:embed="rId3">
            <a:alphaModFix/>
          </a:blip>
          <a:srcRect b="1830" l="0" r="0" t="1830"/>
          <a:stretch/>
        </p:blipFill>
        <p:spPr>
          <a:xfrm>
            <a:off x="429768" y="865233"/>
            <a:ext cx="785567" cy="606900"/>
          </a:xfrm>
          <a:prstGeom prst="rect">
            <a:avLst/>
          </a:prstGeom>
          <a:noFill/>
          <a:ln>
            <a:noFill/>
          </a:ln>
        </p:spPr>
      </p:pic>
      <p:pic>
        <p:nvPicPr>
          <p:cNvPr id="1411" name="Google Shape;1411;p102"/>
          <p:cNvPicPr preferRelativeResize="0"/>
          <p:nvPr/>
        </p:nvPicPr>
        <p:blipFill rotWithShape="1">
          <a:blip r:embed="rId4">
            <a:alphaModFix/>
          </a:blip>
          <a:srcRect b="1830" l="0" r="0" t="1830"/>
          <a:stretch/>
        </p:blipFill>
        <p:spPr>
          <a:xfrm>
            <a:off x="429768" y="1691640"/>
            <a:ext cx="785567" cy="606900"/>
          </a:xfrm>
          <a:prstGeom prst="rect">
            <a:avLst/>
          </a:prstGeom>
          <a:noFill/>
          <a:ln>
            <a:noFill/>
          </a:ln>
        </p:spPr>
      </p:pic>
      <p:pic>
        <p:nvPicPr>
          <p:cNvPr id="1412" name="Google Shape;1412;p102"/>
          <p:cNvPicPr preferRelativeResize="0"/>
          <p:nvPr/>
        </p:nvPicPr>
        <p:blipFill rotWithShape="1">
          <a:blip r:embed="rId5">
            <a:alphaModFix/>
          </a:blip>
          <a:srcRect b="1830" l="0" r="0" t="1830"/>
          <a:stretch/>
        </p:blipFill>
        <p:spPr>
          <a:xfrm>
            <a:off x="429768" y="2523744"/>
            <a:ext cx="785566" cy="606900"/>
          </a:xfrm>
          <a:prstGeom prst="rect">
            <a:avLst/>
          </a:prstGeom>
          <a:noFill/>
          <a:ln>
            <a:noFill/>
          </a:ln>
        </p:spPr>
      </p:pic>
      <p:pic>
        <p:nvPicPr>
          <p:cNvPr id="1413" name="Google Shape;1413;p102"/>
          <p:cNvPicPr preferRelativeResize="0"/>
          <p:nvPr/>
        </p:nvPicPr>
        <p:blipFill rotWithShape="1">
          <a:blip r:embed="rId6">
            <a:alphaModFix/>
          </a:blip>
          <a:srcRect b="238" l="0" r="0" t="228"/>
          <a:stretch/>
        </p:blipFill>
        <p:spPr>
          <a:xfrm>
            <a:off x="432306" y="3383280"/>
            <a:ext cx="785567" cy="606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pic>
        <p:nvPicPr>
          <p:cNvPr id="1419" name="Google Shape;1419;p103"/>
          <p:cNvPicPr preferRelativeResize="0"/>
          <p:nvPr/>
        </p:nvPicPr>
        <p:blipFill rotWithShape="1">
          <a:blip r:embed="rId3">
            <a:alphaModFix/>
          </a:blip>
          <a:srcRect b="0" l="0" r="0" t="0"/>
          <a:stretch/>
        </p:blipFill>
        <p:spPr>
          <a:xfrm flipH="1">
            <a:off x="-12300" y="0"/>
            <a:ext cx="9144000" cy="5143497"/>
          </a:xfrm>
          <a:prstGeom prst="rect">
            <a:avLst/>
          </a:prstGeom>
          <a:noFill/>
          <a:ln>
            <a:noFill/>
          </a:ln>
        </p:spPr>
      </p:pic>
      <p:sp>
        <p:nvSpPr>
          <p:cNvPr id="1420" name="Google Shape;1420;p103"/>
          <p:cNvSpPr txBox="1"/>
          <p:nvPr>
            <p:ph type="title"/>
          </p:nvPr>
        </p:nvSpPr>
        <p:spPr>
          <a:xfrm>
            <a:off x="442850" y="460200"/>
            <a:ext cx="9168600" cy="859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Yep, I don't understand</a:t>
            </a:r>
            <a:r>
              <a:rPr lang="en" sz="2600"/>
              <a:t>. </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104"/>
          <p:cNvSpPr txBox="1"/>
          <p:nvPr>
            <p:ph type="title"/>
          </p:nvPr>
        </p:nvSpPr>
        <p:spPr>
          <a:xfrm>
            <a:off x="237100" y="1859875"/>
            <a:ext cx="8595300" cy="79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latin typeface="Roboto Light"/>
                <a:ea typeface="Roboto Light"/>
                <a:cs typeface="Roboto Light"/>
                <a:sym typeface="Roboto Light"/>
              </a:rPr>
              <a:t>If you’d like to learn more, here’s a helpful article:</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rPr b="1" i="1" lang="en" sz="1800">
                <a:latin typeface="Roboto"/>
                <a:ea typeface="Roboto"/>
                <a:cs typeface="Roboto"/>
                <a:sym typeface="Roboto"/>
              </a:rPr>
              <a:t>What You Should Already Know about JavaScript Scope</a:t>
            </a:r>
            <a:endParaRPr b="1" i="1" sz="18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 sz="2400" u="sng">
                <a:solidFill>
                  <a:srgbClr val="0000FF"/>
                </a:solidFill>
                <a:latin typeface="Roboto Light"/>
                <a:ea typeface="Roboto Light"/>
                <a:cs typeface="Roboto Light"/>
                <a:sym typeface="Roboto Light"/>
                <a:hlinkClick r:id="rId3"/>
              </a:rPr>
              <a:t>spin.atomicobject.com</a:t>
            </a:r>
            <a:endParaRPr sz="2400">
              <a:solidFill>
                <a:srgbClr val="0000FF"/>
              </a:solidFill>
              <a:latin typeface="Roboto Light"/>
              <a:ea typeface="Roboto Light"/>
              <a:cs typeface="Roboto Light"/>
              <a:sym typeface="Roboto Light"/>
            </a:endParaRPr>
          </a:p>
          <a:p>
            <a:pPr indent="0" lvl="0" marL="0" rtl="0" algn="ctr">
              <a:lnSpc>
                <a:spcPct val="115000"/>
              </a:lnSpc>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05"/>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Challenge:</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Color Corrector:</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Build a Brain Teaser</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433" name="Google Shape;1433;p105"/>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r>
              <a:rPr i="1" lang="en"/>
              <a:t> plus</a:t>
            </a:r>
            <a:r>
              <a:rPr lang="en"/>
              <a:t> additional 20 minutes at home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graphicFrame>
        <p:nvGraphicFramePr>
          <p:cNvPr id="1439" name="Google Shape;1439;p106"/>
          <p:cNvGraphicFramePr/>
          <p:nvPr/>
        </p:nvGraphicFramePr>
        <p:xfrm>
          <a:off x="505975" y="1183050"/>
          <a:ext cx="3000000" cy="3000000"/>
        </p:xfrm>
        <a:graphic>
          <a:graphicData uri="http://schemas.openxmlformats.org/drawingml/2006/table">
            <a:tbl>
              <a:tblPr>
                <a:noFill/>
                <a:tableStyleId>{8DCA7AC5-AE60-4F8B-B3B8-EBA962FE7D37}</a:tableStyleId>
              </a:tblPr>
              <a:tblGrid>
                <a:gridCol w="3420700"/>
              </a:tblGrid>
              <a:tr h="545375">
                <a:tc>
                  <a:txBody>
                    <a:bodyPr/>
                    <a:lstStyle/>
                    <a:p>
                      <a:pPr indent="0" lvl="0" marL="0" rtl="0" algn="l">
                        <a:lnSpc>
                          <a:spcPct val="100000"/>
                        </a:lnSpc>
                        <a:spcBef>
                          <a:spcPts val="0"/>
                        </a:spcBef>
                        <a:spcAft>
                          <a:spcPts val="0"/>
                        </a:spcAft>
                        <a:buNone/>
                      </a:pPr>
                      <a:r>
                        <a:rPr lang="en" sz="2000">
                          <a:solidFill>
                            <a:srgbClr val="4FA786"/>
                          </a:solidFill>
                          <a:latin typeface="Roboto"/>
                          <a:ea typeface="Roboto"/>
                          <a:cs typeface="Roboto"/>
                          <a:sym typeface="Roboto"/>
                        </a:rPr>
                        <a:t>teal</a:t>
                      </a:r>
                      <a:endParaRPr sz="2000">
                        <a:solidFill>
                          <a:srgbClr val="4FA78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945725">
                <a:tc>
                  <a:txBody>
                    <a:bodyPr/>
                    <a:lstStyle/>
                    <a:p>
                      <a:pPr indent="0" lvl="0" marL="0" rtl="0" algn="l">
                        <a:lnSpc>
                          <a:spcPct val="150000"/>
                        </a:lnSpc>
                        <a:spcBef>
                          <a:spcPts val="0"/>
                        </a:spcBef>
                        <a:spcAft>
                          <a:spcPts val="0"/>
                        </a:spcAft>
                        <a:buClr>
                          <a:schemeClr val="dk1"/>
                        </a:buClr>
                        <a:buSzPts val="1100"/>
                        <a:buFont typeface="Arial"/>
                        <a:buNone/>
                      </a:pPr>
                      <a:r>
                        <a:rPr lang="en" sz="2000">
                          <a:solidFill>
                            <a:srgbClr val="E69138"/>
                          </a:solidFill>
                          <a:latin typeface="Roboto"/>
                          <a:ea typeface="Roboto"/>
                          <a:cs typeface="Roboto"/>
                          <a:sym typeface="Roboto"/>
                        </a:rPr>
                        <a:t>brown</a:t>
                      </a:r>
                      <a:endParaRPr sz="2000">
                        <a:solidFill>
                          <a:srgbClr val="4FA78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0000FF"/>
                          </a:solidFill>
                          <a:latin typeface="Roboto"/>
                          <a:ea typeface="Roboto"/>
                          <a:cs typeface="Roboto"/>
                          <a:sym typeface="Roboto"/>
                        </a:rPr>
                        <a:t>magenta</a:t>
                      </a:r>
                      <a:endParaRPr sz="20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B45F06"/>
                          </a:solidFill>
                          <a:latin typeface="Roboto"/>
                          <a:ea typeface="Roboto"/>
                          <a:cs typeface="Roboto"/>
                          <a:sym typeface="Roboto"/>
                        </a:rPr>
                        <a:t>blue</a:t>
                      </a:r>
                      <a:endParaRPr sz="2000">
                        <a:solidFill>
                          <a:srgbClr val="B45F0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FF0000"/>
                          </a:solidFill>
                          <a:latin typeface="Roboto"/>
                          <a:ea typeface="Roboto"/>
                          <a:cs typeface="Roboto"/>
                          <a:sym typeface="Roboto"/>
                        </a:rPr>
                        <a:t>teal</a:t>
                      </a:r>
                      <a:endParaRPr sz="2000">
                        <a:solidFill>
                          <a:srgbClr val="FF0000"/>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coral</a:t>
                      </a:r>
                      <a:endParaRPr sz="2000">
                        <a:solidFill>
                          <a:srgbClr val="E69138"/>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rgbClr val="FF00FF"/>
                          </a:solidFill>
                          <a:latin typeface="Roboto"/>
                          <a:ea typeface="Roboto"/>
                          <a:cs typeface="Roboto"/>
                          <a:sym typeface="Roboto"/>
                        </a:rPr>
                        <a:t>black</a:t>
                      </a:r>
                      <a:endParaRPr sz="20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40" name="Google Shape;1440;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Color </a:t>
            </a:r>
            <a:r>
              <a:rPr lang="en"/>
              <a:t>Corrector: Build a </a:t>
            </a:r>
            <a:r>
              <a:rPr lang="en"/>
              <a:t>Brain Teaser</a:t>
            </a:r>
            <a:endParaRPr/>
          </a:p>
        </p:txBody>
      </p:sp>
      <p:sp>
        <p:nvSpPr>
          <p:cNvPr id="1441" name="Google Shape;1441;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Choose</a:t>
            </a:r>
            <a:r>
              <a:rPr lang="en"/>
              <a:t> the color of the word shown from the list below: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Important Reminders</a:t>
            </a:r>
            <a:endParaRPr/>
          </a:p>
        </p:txBody>
      </p:sp>
      <p:sp>
        <p:nvSpPr>
          <p:cNvPr id="1064" name="Google Shape;1064;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course covers a lot of material quickly, so remember: </a:t>
            </a:r>
            <a:endParaRPr/>
          </a:p>
        </p:txBody>
      </p:sp>
      <p:sp>
        <p:nvSpPr>
          <p:cNvPr id="1065" name="Google Shape;1065;p7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Instructors and TAs</a:t>
            </a:r>
            <a:r>
              <a:rPr lang="en" sz="1600"/>
              <a:t> are here to help.</a:t>
            </a:r>
            <a:endParaRPr sz="1600"/>
          </a:p>
        </p:txBody>
      </p:sp>
      <p:sp>
        <p:nvSpPr>
          <p:cNvPr id="1066" name="Google Shape;1066;p7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Feel encouraged to s</a:t>
            </a:r>
            <a:r>
              <a:rPr lang="en" sz="1600"/>
              <a:t>chedule a one-on-one during office hours.  </a:t>
            </a:r>
            <a:endParaRPr sz="1600"/>
          </a:p>
        </p:txBody>
      </p:sp>
      <p:sp>
        <p:nvSpPr>
          <p:cNvPr id="1067" name="Google Shape;1067;p7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One-on-one sessions are </a:t>
            </a:r>
            <a:r>
              <a:rPr lang="en" sz="1600"/>
              <a:t>a great way to identify weaknesses and outline </a:t>
            </a:r>
            <a:br>
              <a:rPr lang="en" sz="1600"/>
            </a:br>
            <a:r>
              <a:rPr lang="en" sz="1600"/>
              <a:t>a plan to get back on track. </a:t>
            </a:r>
            <a:endParaRPr sz="1600"/>
          </a:p>
        </p:txBody>
      </p:sp>
      <p:sp>
        <p:nvSpPr>
          <p:cNvPr id="1068" name="Google Shape;1068;p7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Office hours are held before and after class</a:t>
            </a:r>
            <a:r>
              <a:rPr lang="en" sz="1600"/>
              <a:t>.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0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Challenge: </a:t>
            </a:r>
            <a:r>
              <a:rPr lang="en">
                <a:solidFill>
                  <a:schemeClr val="dk1"/>
                </a:solidFill>
                <a:latin typeface="Roboto Light"/>
                <a:ea typeface="Roboto Light"/>
                <a:cs typeface="Roboto Light"/>
                <a:sym typeface="Roboto Light"/>
              </a:rPr>
              <a:t>Color Corrector: Build a Brain Tease</a:t>
            </a:r>
            <a:r>
              <a:rPr lang="en">
                <a:solidFill>
                  <a:schemeClr val="dk1"/>
                </a:solidFill>
                <a:latin typeface="Roboto Light"/>
                <a:ea typeface="Roboto Light"/>
                <a:cs typeface="Roboto Light"/>
                <a:sym typeface="Roboto Light"/>
              </a:rPr>
              <a:t>r</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447" name="Google Shape;1447;p10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 </a:t>
            </a:r>
            <a:r>
              <a:rPr lang="en">
                <a:solidFill>
                  <a:schemeClr val="dk1"/>
                </a:solidFill>
              </a:rPr>
              <a:t>20 minutes</a:t>
            </a:r>
            <a:endParaRPr/>
          </a:p>
        </p:txBody>
      </p:sp>
      <p:sp>
        <p:nvSpPr>
          <p:cNvPr id="1448" name="Google Shape;1448;p1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9" name="Google Shape;1449;p107"/>
          <p:cNvSpPr/>
          <p:nvPr/>
        </p:nvSpPr>
        <p:spPr>
          <a:xfrm>
            <a:off x="4446764" y="3731400"/>
            <a:ext cx="950100" cy="228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0" name="Google Shape;1450;p107"/>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7"/>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Using </a:t>
            </a:r>
            <a:r>
              <a:rPr lang="en">
                <a:latin typeface="Roboto"/>
                <a:ea typeface="Roboto"/>
                <a:cs typeface="Roboto"/>
                <a:sym typeface="Roboto"/>
              </a:rPr>
              <a:t>the files sent to you as a starting point</a:t>
            </a:r>
            <a:r>
              <a:rPr lang="en">
                <a:latin typeface="Roboto"/>
                <a:ea typeface="Roboto"/>
                <a:cs typeface="Roboto"/>
                <a:sym typeface="Roboto"/>
              </a:rPr>
              <a:t>, add the missing code so that the Color Corrector game works correctly.</a:t>
            </a:r>
            <a:endParaRPr>
              <a:latin typeface="Roboto"/>
              <a:ea typeface="Roboto"/>
              <a:cs typeface="Roboto"/>
              <a:sym typeface="Roboto"/>
            </a:endParaRPr>
          </a:p>
        </p:txBody>
      </p:sp>
      <p:sp>
        <p:nvSpPr>
          <p:cNvPr id="1452" name="Google Shape;1452;p107"/>
          <p:cNvSpPr/>
          <p:nvPr/>
        </p:nvSpPr>
        <p:spPr>
          <a:xfrm>
            <a:off x="1352550" y="1621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7"/>
          <p:cNvSpPr txBox="1"/>
          <p:nvPr>
            <p:ph idx="2" type="subTitle"/>
          </p:nvPr>
        </p:nvSpPr>
        <p:spPr>
          <a:xfrm>
            <a:off x="-12225" y="1623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To win, choose the word that matches the color of the text at the top </a:t>
            </a:r>
            <a:r>
              <a:rPr lang="en">
                <a:latin typeface="Roboto"/>
                <a:ea typeface="Roboto"/>
                <a:cs typeface="Roboto"/>
                <a:sym typeface="Roboto"/>
              </a:rPr>
              <a:t>of the column. </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p>
        </p:txBody>
      </p:sp>
      <p:pic>
        <p:nvPicPr>
          <p:cNvPr id="1454" name="Google Shape;1454;p107"/>
          <p:cNvPicPr preferRelativeResize="0"/>
          <p:nvPr/>
        </p:nvPicPr>
        <p:blipFill rotWithShape="1">
          <a:blip r:embed="rId3">
            <a:alphaModFix/>
          </a:blip>
          <a:srcRect b="1765" l="0" r="0" t="1774"/>
          <a:stretch/>
        </p:blipFill>
        <p:spPr>
          <a:xfrm>
            <a:off x="429768" y="869411"/>
            <a:ext cx="785567" cy="606900"/>
          </a:xfrm>
          <a:prstGeom prst="rect">
            <a:avLst/>
          </a:prstGeom>
          <a:noFill/>
          <a:ln>
            <a:noFill/>
          </a:ln>
        </p:spPr>
      </p:pic>
      <p:pic>
        <p:nvPicPr>
          <p:cNvPr id="1455" name="Google Shape;1455;p107"/>
          <p:cNvPicPr preferRelativeResize="0"/>
          <p:nvPr/>
        </p:nvPicPr>
        <p:blipFill rotWithShape="1">
          <a:blip r:embed="rId4">
            <a:alphaModFix/>
          </a:blip>
          <a:srcRect b="1765" l="0" r="0" t="1774"/>
          <a:stretch/>
        </p:blipFill>
        <p:spPr>
          <a:xfrm>
            <a:off x="429768" y="1617498"/>
            <a:ext cx="785566" cy="606900"/>
          </a:xfrm>
          <a:prstGeom prst="rect">
            <a:avLst/>
          </a:prstGeom>
          <a:noFill/>
          <a:ln>
            <a:noFill/>
          </a:ln>
        </p:spPr>
      </p:pic>
      <p:graphicFrame>
        <p:nvGraphicFramePr>
          <p:cNvPr id="1456" name="Google Shape;1456;p107"/>
          <p:cNvGraphicFramePr/>
          <p:nvPr/>
        </p:nvGraphicFramePr>
        <p:xfrm>
          <a:off x="2239525" y="2468500"/>
          <a:ext cx="3000000" cy="3000000"/>
        </p:xfrm>
        <a:graphic>
          <a:graphicData uri="http://schemas.openxmlformats.org/drawingml/2006/table">
            <a:tbl>
              <a:tblPr>
                <a:noFill/>
                <a:tableStyleId>{8DCA7AC5-AE60-4F8B-B3B8-EBA962FE7D37}</a:tableStyleId>
              </a:tblPr>
              <a:tblGrid>
                <a:gridCol w="1139425"/>
              </a:tblGrid>
              <a:tr h="338475">
                <a:tc>
                  <a:txBody>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457" name="Google Shape;1457;p107"/>
          <p:cNvGraphicFramePr/>
          <p:nvPr/>
        </p:nvGraphicFramePr>
        <p:xfrm>
          <a:off x="4506475" y="2477725"/>
          <a:ext cx="3000000" cy="3000000"/>
        </p:xfrm>
        <a:graphic>
          <a:graphicData uri="http://schemas.openxmlformats.org/drawingml/2006/table">
            <a:tbl>
              <a:tblPr>
                <a:noFill/>
                <a:tableStyleId>{8DCA7AC5-AE60-4F8B-B3B8-EBA962FE7D37}</a:tableStyleId>
              </a:tblPr>
              <a:tblGrid>
                <a:gridCol w="1139425"/>
              </a:tblGrid>
              <a:tr h="338475">
                <a:tc>
                  <a:txBody>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58" name="Google Shape;1458;p107"/>
          <p:cNvSpPr txBox="1"/>
          <p:nvPr/>
        </p:nvSpPr>
        <p:spPr>
          <a:xfrm>
            <a:off x="1215325" y="2468500"/>
            <a:ext cx="14931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Example:</a:t>
            </a:r>
            <a:endParaRPr b="1">
              <a:latin typeface="Roboto"/>
              <a:ea typeface="Roboto"/>
              <a:cs typeface="Roboto"/>
              <a:sym typeface="Roboto"/>
            </a:endParaRPr>
          </a:p>
        </p:txBody>
      </p:sp>
      <p:sp>
        <p:nvSpPr>
          <p:cNvPr id="1459" name="Google Shape;1459;p107"/>
          <p:cNvSpPr/>
          <p:nvPr/>
        </p:nvSpPr>
        <p:spPr>
          <a:xfrm rot="2040045">
            <a:off x="2717711" y="3082488"/>
            <a:ext cx="2010180" cy="264925"/>
          </a:xfrm>
          <a:prstGeom prst="homePlate">
            <a:avLst>
              <a:gd fmla="val 50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0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1081" name="Google Shape;1081;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82" name="Google Shape;1082;p73"/>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Use jQuery DOM manipulation to create simple games.</a:t>
            </a:r>
            <a:endParaRPr sz="1800"/>
          </a:p>
        </p:txBody>
      </p:sp>
      <p:sp>
        <p:nvSpPr>
          <p:cNvPr id="1083" name="Google Shape;1083;p73"/>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Practice jQuery on</a:t>
            </a:r>
            <a:r>
              <a:rPr lang="en" sz="1800">
                <a:solidFill>
                  <a:schemeClr val="dk1"/>
                </a:solidFill>
              </a:rPr>
              <a:t> Captain Planet: The Game and </a:t>
            </a:r>
            <a:r>
              <a:rPr lang="en" sz="1800"/>
              <a:t>Fridge Game.</a:t>
            </a:r>
            <a:endParaRPr sz="1800"/>
          </a:p>
        </p:txBody>
      </p:sp>
      <p:sp>
        <p:nvSpPr>
          <p:cNvPr id="1084" name="Google Shape;1084;p73"/>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Gain an initial understanding of lexical scope in JavaScript.</a:t>
            </a:r>
            <a:endParaRPr sz="1800"/>
          </a:p>
        </p:txBody>
      </p:sp>
      <p:sp>
        <p:nvSpPr>
          <p:cNvPr id="1085" name="Google Shape;1085;p73"/>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Understand click events.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7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Captain Planet: The Game!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Captain Planet: The Game!</a:t>
            </a:r>
            <a:endParaRPr/>
          </a:p>
        </p:txBody>
      </p:sp>
      <p:sp>
        <p:nvSpPr>
          <p:cNvPr id="1098" name="Google Shape;1098;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graphicFrame>
        <p:nvGraphicFramePr>
          <p:cNvPr id="1099" name="Google Shape;1099;p75"/>
          <p:cNvGraphicFramePr/>
          <p:nvPr/>
        </p:nvGraphicFramePr>
        <p:xfrm>
          <a:off x="426725" y="1268725"/>
          <a:ext cx="3000000" cy="3000000"/>
        </p:xfrm>
        <a:graphic>
          <a:graphicData uri="http://schemas.openxmlformats.org/drawingml/2006/table">
            <a:tbl>
              <a:tblPr>
                <a:noFill/>
                <a:tableStyleId>{8DCA7AC5-AE60-4F8B-B3B8-EBA962FE7D37}</a:tableStyleId>
              </a:tblPr>
              <a:tblGrid>
                <a:gridCol w="3569975"/>
              </a:tblGrid>
              <a:tr h="238100">
                <a:tc>
                  <a:txBody>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7025">
                <a:tc>
                  <a:txBody>
                    <a:bodyPr/>
                    <a:lstStyle/>
                    <a:p>
                      <a:pPr indent="0" lvl="0" marL="0" rtl="0" algn="l">
                        <a:spcBef>
                          <a:spcPts val="0"/>
                        </a:spcBef>
                        <a:spcAft>
                          <a:spcPts val="0"/>
                        </a:spcAft>
                        <a:buNone/>
                      </a:pPr>
                      <a:r>
                        <a:rPr lang="en" sz="1200">
                          <a:solidFill>
                            <a:srgbClr val="666666"/>
                          </a:solidFill>
                        </a:rPr>
                        <a:t>Superpowers: Invisibility</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15025">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6675">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Move Controls</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132275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00" name="Google Shape;1100;p75"/>
          <p:cNvSpPr/>
          <p:nvPr/>
        </p:nvSpPr>
        <p:spPr>
          <a:xfrm>
            <a:off x="697200" y="178917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666666"/>
                </a:solidFill>
              </a:rPr>
              <a:t>Normal</a:t>
            </a:r>
            <a:endParaRPr sz="1000"/>
          </a:p>
        </p:txBody>
      </p:sp>
      <p:sp>
        <p:nvSpPr>
          <p:cNvPr id="1101" name="Google Shape;1101;p75"/>
          <p:cNvSpPr/>
          <p:nvPr/>
        </p:nvSpPr>
        <p:spPr>
          <a:xfrm>
            <a:off x="1741125" y="178917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102" name="Google Shape;1102;p75"/>
          <p:cNvSpPr/>
          <p:nvPr/>
        </p:nvSpPr>
        <p:spPr>
          <a:xfrm>
            <a:off x="2785050" y="178917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sp>
        <p:nvSpPr>
          <p:cNvPr id="1103" name="Google Shape;1103;p75"/>
          <p:cNvSpPr/>
          <p:nvPr/>
        </p:nvSpPr>
        <p:spPr>
          <a:xfrm>
            <a:off x="1131525" y="2695788"/>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Visible</a:t>
            </a:r>
            <a:endParaRPr sz="1000"/>
          </a:p>
        </p:txBody>
      </p:sp>
      <p:sp>
        <p:nvSpPr>
          <p:cNvPr id="1104" name="Google Shape;1104;p75"/>
          <p:cNvSpPr/>
          <p:nvPr/>
        </p:nvSpPr>
        <p:spPr>
          <a:xfrm>
            <a:off x="2282150" y="2695788"/>
            <a:ext cx="887700" cy="226800"/>
          </a:xfrm>
          <a:prstGeom prst="roundRect">
            <a:avLst>
              <a:gd fmla="val 16667" name="adj"/>
            </a:avLst>
          </a:prstGeom>
          <a:solidFill>
            <a:srgbClr val="30D1D5"/>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Invisible</a:t>
            </a:r>
            <a:endParaRPr sz="1000">
              <a:solidFill>
                <a:srgbClr val="FFFFFF"/>
              </a:solidFill>
            </a:endParaRPr>
          </a:p>
        </p:txBody>
      </p:sp>
      <p:sp>
        <p:nvSpPr>
          <p:cNvPr id="1105" name="Google Shape;1105;p75"/>
          <p:cNvSpPr/>
          <p:nvPr/>
        </p:nvSpPr>
        <p:spPr>
          <a:xfrm>
            <a:off x="1767838" y="4323613"/>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Go Planet!</a:t>
            </a:r>
            <a:endParaRPr sz="1000"/>
          </a:p>
        </p:txBody>
      </p:sp>
      <p:grpSp>
        <p:nvGrpSpPr>
          <p:cNvPr id="1106" name="Google Shape;1106;p75"/>
          <p:cNvGrpSpPr/>
          <p:nvPr/>
        </p:nvGrpSpPr>
        <p:grpSpPr>
          <a:xfrm>
            <a:off x="2432225" y="3897262"/>
            <a:ext cx="278100" cy="276600"/>
            <a:chOff x="2377525" y="3840087"/>
            <a:chExt cx="278100" cy="276600"/>
          </a:xfrm>
        </p:grpSpPr>
        <p:sp>
          <p:nvSpPr>
            <p:cNvPr id="1107" name="Google Shape;1107;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08" name="Google Shape;1108;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75"/>
          <p:cNvGrpSpPr/>
          <p:nvPr/>
        </p:nvGrpSpPr>
        <p:grpSpPr>
          <a:xfrm flipH="1">
            <a:off x="1713075" y="3897262"/>
            <a:ext cx="278100" cy="276600"/>
            <a:chOff x="2377525" y="3840087"/>
            <a:chExt cx="278100" cy="276600"/>
          </a:xfrm>
        </p:grpSpPr>
        <p:sp>
          <p:nvSpPr>
            <p:cNvPr id="1110" name="Google Shape;1110;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1" name="Google Shape;1111;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75"/>
          <p:cNvGrpSpPr/>
          <p:nvPr/>
        </p:nvGrpSpPr>
        <p:grpSpPr>
          <a:xfrm rot="5400000">
            <a:off x="2072650" y="3897262"/>
            <a:ext cx="278100" cy="276600"/>
            <a:chOff x="2377525" y="3840087"/>
            <a:chExt cx="278100" cy="276600"/>
          </a:xfrm>
        </p:grpSpPr>
        <p:sp>
          <p:nvSpPr>
            <p:cNvPr id="1113" name="Google Shape;1113;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4" name="Google Shape;1114;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75"/>
          <p:cNvGrpSpPr/>
          <p:nvPr/>
        </p:nvGrpSpPr>
        <p:grpSpPr>
          <a:xfrm flipH="1" rot="5400000">
            <a:off x="2072650" y="3501962"/>
            <a:ext cx="278100" cy="276600"/>
            <a:chOff x="2377525" y="3840087"/>
            <a:chExt cx="278100" cy="276600"/>
          </a:xfrm>
        </p:grpSpPr>
        <p:sp>
          <p:nvSpPr>
            <p:cNvPr id="1116" name="Google Shape;1116;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7" name="Google Shape;1117;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8" name="Google Shape;1118;p75"/>
          <p:cNvPicPr preferRelativeResize="0"/>
          <p:nvPr/>
        </p:nvPicPr>
        <p:blipFill>
          <a:blip r:embed="rId3">
            <a:alphaModFix/>
          </a:blip>
          <a:stretch>
            <a:fillRect/>
          </a:stretch>
        </p:blipFill>
        <p:spPr>
          <a:xfrm>
            <a:off x="4572000" y="762600"/>
            <a:ext cx="2167425" cy="40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25" name="Google Shape;1125;p7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Captain Planet: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